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02729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AD5"/>
          </a:solidFill>
        </a:fill>
      </a:tcStyle>
    </a:wholeTbl>
    <a:band2H>
      <a:tcTxStyle b="def" i="def"/>
      <a:tcStyle>
        <a:tcBdr/>
        <a:fill>
          <a:solidFill>
            <a:srgbClr val="FFFCEB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02729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solidFill>
            <a:srgbClr val="202729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solidFill>
            <a:srgbClr val="202729">
              <a:alpha val="20000"/>
            </a:srgbClr>
          </a:solidFill>
        </a:fill>
      </a:tcStyle>
    </a:firstCol>
    <a:la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50800" cap="flat">
              <a:solidFill>
                <a:srgbClr val="202729"/>
              </a:solidFill>
              <a:prstDash val="solid"/>
              <a:round/>
            </a:ln>
          </a:top>
          <a:bottom>
            <a:ln w="127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202729"/>
        </a:fontRef>
        <a:srgbClr val="202729"/>
      </a:tcTxStyle>
      <a:tcStyle>
        <a:tcBdr>
          <a:left>
            <a:ln w="12700" cap="flat">
              <a:solidFill>
                <a:srgbClr val="202729"/>
              </a:solidFill>
              <a:prstDash val="solid"/>
              <a:round/>
            </a:ln>
          </a:left>
          <a:right>
            <a:ln w="12700" cap="flat">
              <a:solidFill>
                <a:srgbClr val="202729"/>
              </a:solidFill>
              <a:prstDash val="solid"/>
              <a:round/>
            </a:ln>
          </a:right>
          <a:top>
            <a:ln w="12700" cap="flat">
              <a:solidFill>
                <a:srgbClr val="202729"/>
              </a:solidFill>
              <a:prstDash val="solid"/>
              <a:round/>
            </a:ln>
          </a:top>
          <a:bottom>
            <a:ln w="25400" cap="flat">
              <a:solidFill>
                <a:srgbClr val="202729"/>
              </a:solidFill>
              <a:prstDash val="solid"/>
              <a:round/>
            </a:ln>
          </a:bottom>
          <a:insideH>
            <a:ln w="12700" cap="flat">
              <a:solidFill>
                <a:srgbClr val="202729"/>
              </a:solidFill>
              <a:prstDash val="solid"/>
              <a:round/>
            </a:ln>
          </a:insideH>
          <a:insideV>
            <a:ln w="12700" cap="flat">
              <a:solidFill>
                <a:srgbClr val="20272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.png>
</file>

<file path=ppt/media/image3.tif>
</file>

<file path=ppt/media/image4.gif>
</file>

<file path=ppt/media/image4.png>
</file>

<file path=ppt/media/image4.tif>
</file>

<file path=ppt/media/image5.g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" name="Shape 11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developer.android.com/guide/components/fragments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r>
              <a:t>You can further break down into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Fragments</a:t>
            </a:r>
            <a:r>
              <a:t> which is an encapsulation of UI + behaviors (but are less beginner-friendly)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;p2"/>
          <p:cNvSpPr/>
          <p:nvPr/>
        </p:nvSpPr>
        <p:spPr>
          <a:xfrm>
            <a:off x="0" y="2998149"/>
            <a:ext cx="9144000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510449" y="1257300"/>
            <a:ext cx="8123102" cy="15885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510449" y="3182312"/>
            <a:ext cx="8123102" cy="630001"/>
          </a:xfrm>
          <a:prstGeom prst="rect">
            <a:avLst/>
          </a:prstGeom>
        </p:spPr>
        <p:txBody>
          <a:bodyPr/>
          <a:lstStyle>
            <a:lvl1pPr marL="381000" indent="-304800">
              <a:lnSpc>
                <a:spcPct val="100000"/>
              </a:lnSpc>
              <a:buClrTx/>
              <a:buSzTx/>
              <a:buFontTx/>
              <a:buNone/>
            </a:lvl1pPr>
            <a:lvl2pPr marL="381000" indent="190500">
              <a:lnSpc>
                <a:spcPct val="100000"/>
              </a:lnSpc>
              <a:buClrTx/>
              <a:buSzTx/>
              <a:buFontTx/>
              <a:buNone/>
            </a:lvl2pPr>
            <a:lvl3pPr marL="381000" indent="673100">
              <a:lnSpc>
                <a:spcPct val="100000"/>
              </a:lnSpc>
              <a:buClrTx/>
              <a:buSzTx/>
              <a:buFontTx/>
              <a:buNone/>
            </a:lvl3pPr>
            <a:lvl4pPr marL="381000" indent="1130300">
              <a:lnSpc>
                <a:spcPct val="100000"/>
              </a:lnSpc>
              <a:buClrTx/>
              <a:buSzTx/>
              <a:buFontTx/>
              <a:buNone/>
            </a:lvl4pPr>
            <a:lvl5pPr marL="381000" indent="15875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xx%"/>
          <p:cNvSpPr txBox="1"/>
          <p:nvPr>
            <p:ph type="title" hasCustomPrompt="1"/>
          </p:nvPr>
        </p:nvSpPr>
        <p:spPr>
          <a:xfrm>
            <a:off x="311699" y="991475"/>
            <a:ext cx="8520602" cy="1917901"/>
          </a:xfrm>
          <a:prstGeom prst="rect">
            <a:avLst/>
          </a:prstGeom>
        </p:spPr>
        <p:txBody>
          <a:bodyPr anchor="ctr"/>
          <a:lstStyle>
            <a:lvl1pPr algn="ctr">
              <a:defRPr b="1" sz="14000"/>
            </a:lvl1pPr>
          </a:lstStyle>
          <a:p>
            <a:pPr/>
            <a:r>
              <a:t>xx%</a:t>
            </a:r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311699" y="3071299"/>
            <a:ext cx="8520602" cy="901801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marL="1598385" indent="-544285"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5;p3"/>
          <p:cNvSpPr/>
          <p:nvPr/>
        </p:nvSpPr>
        <p:spPr>
          <a:xfrm>
            <a:off x="0" y="2998149"/>
            <a:ext cx="9144000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510449" y="2057400"/>
            <a:ext cx="8123102" cy="778800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Google Shape;26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MAIN_POINT">
    <p:bg>
      <p:bgPr>
        <a:solidFill>
          <a:srgbClr val="A4C6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/>
          <p:nvPr>
            <p:ph type="title"/>
          </p:nvPr>
        </p:nvSpPr>
        <p:spPr>
          <a:xfrm>
            <a:off x="490250" y="526349"/>
            <a:ext cx="57975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39;p9"/>
          <p:cNvSpPr/>
          <p:nvPr/>
        </p:nvSpPr>
        <p:spPr>
          <a:xfrm>
            <a:off x="4572000" y="74"/>
            <a:ext cx="4572000" cy="5143501"/>
          </a:xfrm>
          <a:prstGeom prst="rect">
            <a:avLst/>
          </a:prstGeom>
          <a:solidFill>
            <a:srgbClr val="20272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6" name="Google Shape;40;p9"/>
          <p:cNvSpPr/>
          <p:nvPr/>
        </p:nvSpPr>
        <p:spPr>
          <a:xfrm>
            <a:off x="5029675" y="4495500"/>
            <a:ext cx="468301" cy="1"/>
          </a:xfrm>
          <a:prstGeom prst="line">
            <a:avLst/>
          </a:prstGeom>
          <a:ln w="19050">
            <a:solidFill>
              <a:srgbClr val="A4C63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7" name="Title Text"/>
          <p:cNvSpPr txBox="1"/>
          <p:nvPr>
            <p:ph type="title"/>
          </p:nvPr>
        </p:nvSpPr>
        <p:spPr>
          <a:xfrm>
            <a:off x="265500" y="1205825"/>
            <a:ext cx="4045200" cy="15096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8" name="Body Level One…"/>
          <p:cNvSpPr txBox="1"/>
          <p:nvPr>
            <p:ph type="body" sz="quarter" idx="1"/>
          </p:nvPr>
        </p:nvSpPr>
        <p:spPr>
          <a:xfrm>
            <a:off x="265500" y="2769000"/>
            <a:ext cx="4045200" cy="1345501"/>
          </a:xfrm>
          <a:prstGeom prst="rect">
            <a:avLst/>
          </a:prstGeom>
        </p:spPr>
        <p:txBody>
          <a:bodyPr/>
          <a:lstStyle>
            <a:lvl1pPr marL="381000" indent="-3048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81000" indent="1905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81000" indent="6731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81000" indent="1130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81000" indent="15875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Google Shape;43;p9"/>
          <p:cNvSpPr txBox="1"/>
          <p:nvPr>
            <p:ph type="body" sz="half" idx="21"/>
          </p:nvPr>
        </p:nvSpPr>
        <p:spPr>
          <a:xfrm>
            <a:off x="4939500" y="724199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311699" y="4236825"/>
            <a:ext cx="5998802" cy="5988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971550" indent="-400050">
              <a:lnSpc>
                <a:spcPct val="100000"/>
              </a:lnSpc>
              <a:buClrTx/>
              <a:buSzPts val="2100"/>
              <a:buFontTx/>
              <a:defRPr sz="2100"/>
            </a:lvl2pPr>
            <a:lvl3pPr marL="1530350" indent="-476250">
              <a:lnSpc>
                <a:spcPct val="100000"/>
              </a:lnSpc>
              <a:buClrTx/>
              <a:buSzPts val="2100"/>
              <a:buFontTx/>
              <a:defRPr sz="2100"/>
            </a:lvl3pPr>
            <a:lvl4pPr marL="1987550" indent="-476250">
              <a:lnSpc>
                <a:spcPct val="100000"/>
              </a:lnSpc>
              <a:buClrTx/>
              <a:buSzPts val="2100"/>
              <a:buFontTx/>
              <a:defRPr sz="2100"/>
            </a:lvl4pPr>
            <a:lvl5pPr marL="2444750" indent="-476250">
              <a:lnSpc>
                <a:spcPct val="100000"/>
              </a:lnSpc>
              <a:buClrTx/>
              <a:buSzPts val="2100"/>
              <a:buFontTx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2B2B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;p4"/>
          <p:cNvSpPr/>
          <p:nvPr/>
        </p:nvSpPr>
        <p:spPr>
          <a:xfrm>
            <a:off x="0" y="5045700"/>
            <a:ext cx="9144000" cy="97801"/>
          </a:xfrm>
          <a:prstGeom prst="rect">
            <a:avLst/>
          </a:prstGeom>
          <a:solidFill>
            <a:srgbClr val="A4C63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4830" y="4692391"/>
            <a:ext cx="316328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9pPr>
    </p:titleStyle>
    <p:bodyStyle>
      <a:lvl1pPr marL="457200" marR="0" indent="-3810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028700" marR="0" indent="-4572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485900" marR="0" indent="-4572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0555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25127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9699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34271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38843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4341585" marR="0" indent="-54428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2400"/>
        <a:buFont typeface="Proxima Nov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Relationship Id="rId3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gif"/><Relationship Id="rId3" Type="http://schemas.openxmlformats.org/officeDocument/2006/relationships/image" Target="../media/image1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gif"/><Relationship Id="rId3" Type="http://schemas.openxmlformats.org/officeDocument/2006/relationships/image" Target="../media/image1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gif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if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yaxarat/CapitalOne-SE-Summit-Android-Workshop" TargetMode="Externa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gif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Relationship Id="rId3" Type="http://schemas.openxmlformats.org/officeDocument/2006/relationships/image" Target="../media/image24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Relationship Id="rId3" Type="http://schemas.openxmlformats.org/officeDocument/2006/relationships/image" Target="../media/image24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play.google.com/store/apps/details?id=com.konylabs.capitalone" TargetMode="External"/><Relationship Id="rId3" Type="http://schemas.openxmlformats.org/officeDocument/2006/relationships/hyperlink" Target="https://play.google.com/store/apps/developer?id=Capital+One+Services,+LLC" TargetMode="External"/><Relationship Id="rId4" Type="http://schemas.openxmlformats.org/officeDocument/2006/relationships/hyperlink" Target="https://play.google.com/store/apps/details?id=com.capitalone.credittracker" TargetMode="External"/><Relationship Id="rId5" Type="http://schemas.openxmlformats.org/officeDocument/2006/relationships/hyperlink" Target="https://flutter.dev/" TargetMode="External"/><Relationship Id="rId6" Type="http://schemas.openxmlformats.org/officeDocument/2006/relationships/hyperlink" Target="https://www.androidsummit.org/" TargetMode="External"/><Relationship Id="rId7" Type="http://schemas.openxmlformats.org/officeDocument/2006/relationships/image" Target="../media/image9.png"/><Relationship Id="rId8" Type="http://schemas.openxmlformats.org/officeDocument/2006/relationships/image" Target="../media/image28.png"/><Relationship Id="rId9" Type="http://schemas.openxmlformats.org/officeDocument/2006/relationships/image" Target="../media/image2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yaxarat/CapitalOne-SE-Summit-Android-Workshop/tree/main/instructions/step-by-step" TargetMode="Externa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courses/kotlin-android-fundamentals/overview" TargetMode="External"/><Relationship Id="rId3" Type="http://schemas.openxmlformats.org/officeDocument/2006/relationships/hyperlink" Target="https://medium.com/capital-one-tech/the-most-helpful-resources-from-my-first-year-in-android-capital-one-44ba2f9e31a2" TargetMode="Externa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training/basics/network-ops/connecting" TargetMode="External"/><Relationship Id="rId3" Type="http://schemas.openxmlformats.org/officeDocument/2006/relationships/hyperlink" Target="http://square.github.io/okhttp/" TargetMode="External"/><Relationship Id="rId4" Type="http://schemas.openxmlformats.org/officeDocument/2006/relationships/hyperlink" Target="https://square.github.io/retrofit/" TargetMode="External"/><Relationship Id="rId5" Type="http://schemas.openxmlformats.org/officeDocument/2006/relationships/hyperlink" Target="https://developer.android.com/guide/components/processes-and-threads" TargetMode="External"/><Relationship Id="rId6" Type="http://schemas.openxmlformats.org/officeDocument/2006/relationships/hyperlink" Target="https://www.tutorialspoint.com/android/android_json_parser.htm" TargetMode="Externa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api.reimaginebanking.com/" TargetMode="External"/><Relationship Id="rId3" Type="http://schemas.openxmlformats.org/officeDocument/2006/relationships/hyperlink" Target="https://www.mocky.io/" TargetMode="Externa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android.com/guide/topics/media/camera" TargetMode="External"/><Relationship Id="rId3" Type="http://schemas.openxmlformats.org/officeDocument/2006/relationships/hyperlink" Target="https://developer.android.com/guide/topics/sensors/sensors_overview" TargetMode="External"/><Relationship Id="rId4" Type="http://schemas.openxmlformats.org/officeDocument/2006/relationships/hyperlink" Target="https://developer.android.com/guide/topics/connectivity/bluetooth" TargetMode="External"/><Relationship Id="rId5" Type="http://schemas.openxmlformats.org/officeDocument/2006/relationships/hyperlink" Target="https://developer.android.com/guide/topics/connectivity/nfc/" TargetMode="Externa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firebase.google.com/docs/auth/" TargetMode="External"/><Relationship Id="rId3" Type="http://schemas.openxmlformats.org/officeDocument/2006/relationships/hyperlink" Target="https://firebase.google.com/docs/database/" TargetMode="Externa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linkedin.com/in/nickcapurso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59;p13"/>
          <p:cNvSpPr txBox="1"/>
          <p:nvPr>
            <p:ph type="ctrTitle"/>
          </p:nvPr>
        </p:nvSpPr>
        <p:spPr>
          <a:xfrm>
            <a:off x="510449" y="1257300"/>
            <a:ext cx="8123102" cy="158850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63D297"/>
                </a:solidFill>
              </a:defRPr>
            </a:pPr>
            <a:r>
              <a:t>Software Engineering Summit</a:t>
            </a:r>
          </a:p>
          <a:p>
            <a:pPr>
              <a:defRPr sz="3600">
                <a:solidFill>
                  <a:srgbClr val="63D297"/>
                </a:solidFill>
              </a:defRPr>
            </a:pPr>
            <a:r>
              <a:t>Android Workshop</a:t>
            </a:r>
          </a:p>
        </p:txBody>
      </p:sp>
      <p:sp>
        <p:nvSpPr>
          <p:cNvPr id="114" name="Google Shape;60;p13"/>
          <p:cNvSpPr txBox="1"/>
          <p:nvPr>
            <p:ph type="subTitle" sz="quarter" idx="1"/>
          </p:nvPr>
        </p:nvSpPr>
        <p:spPr>
          <a:xfrm>
            <a:off x="510450" y="3924925"/>
            <a:ext cx="8044199" cy="897600"/>
          </a:xfrm>
          <a:prstGeom prst="rect">
            <a:avLst/>
          </a:prstGeom>
        </p:spPr>
        <p:txBody>
          <a:bodyPr/>
          <a:lstStyle/>
          <a:p>
            <a:pPr marL="0" indent="0" algn="r" defTabSz="886968">
              <a:defRPr sz="2328"/>
            </a:pPr>
            <a:r>
              <a:t>Instructor: Yashar Atajan</a:t>
            </a:r>
          </a:p>
          <a:p>
            <a:pPr marL="0" indent="0" algn="r" defTabSz="886968">
              <a:defRPr sz="2328"/>
            </a:pPr>
            <a:r>
              <a:t>TA: Nick Capurso</a:t>
            </a:r>
          </a:p>
        </p:txBody>
      </p:sp>
      <p:pic>
        <p:nvPicPr>
          <p:cNvPr id="115" name="Google Shape;61;p13" descr="Google Shape;61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449" y="3924925"/>
            <a:ext cx="2493325" cy="89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creen Shot 2021-05-24 at 10.16.48 AM.png" descr="Screen Shot 2021-05-24 at 10.16.48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41227" y="1273947"/>
            <a:ext cx="3694920" cy="259560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Google Shape;135;p2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66" name="Google Shape;136;p22"/>
          <p:cNvSpPr txBox="1"/>
          <p:nvPr>
            <p:ph type="body" sz="half" idx="1"/>
          </p:nvPr>
        </p:nvSpPr>
        <p:spPr>
          <a:xfrm>
            <a:off x="311699" y="1152475"/>
            <a:ext cx="44052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In the left-panel, switch to the “Android” view.</a:t>
            </a:r>
          </a:p>
          <a:p>
            <a:pPr>
              <a:spcBef>
                <a:spcPts val="1600"/>
              </a:spcBef>
            </a:pPr>
            <a:r>
              <a:t>I prefer this view of the project files as I think it is more concise and easy to navigate.</a:t>
            </a:r>
          </a:p>
        </p:txBody>
      </p:sp>
      <p:sp>
        <p:nvSpPr>
          <p:cNvPr id="167" name="Google Shape;138;p22"/>
          <p:cNvSpPr/>
          <p:nvPr/>
        </p:nvSpPr>
        <p:spPr>
          <a:xfrm flipH="1" flipV="1">
            <a:off x="6532725" y="3491299"/>
            <a:ext cx="1146301" cy="525301"/>
          </a:xfrm>
          <a:prstGeom prst="line">
            <a:avLst/>
          </a:prstGeom>
          <a:ln w="38100">
            <a:solidFill>
              <a:srgbClr val="FF0000"/>
            </a:solidFill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68" name="Google Shape;139;p22"/>
          <p:cNvSpPr txBox="1"/>
          <p:nvPr/>
        </p:nvSpPr>
        <p:spPr>
          <a:xfrm>
            <a:off x="5203275" y="3952199"/>
            <a:ext cx="36291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Click Android if not pre-set.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44;p2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71" name="Google Shape;145;p23"/>
          <p:cNvSpPr txBox="1"/>
          <p:nvPr>
            <p:ph type="body" sz="half" idx="1"/>
          </p:nvPr>
        </p:nvSpPr>
        <p:spPr>
          <a:xfrm>
            <a:off x="311699" y="1152474"/>
            <a:ext cx="3911153" cy="3693302"/>
          </a:xfrm>
          <a:prstGeom prst="rect">
            <a:avLst/>
          </a:prstGeom>
        </p:spPr>
        <p:txBody>
          <a:bodyPr/>
          <a:lstStyle/>
          <a:p>
            <a:pPr marL="0" indent="0" defTabSz="795527">
              <a:buSzTx/>
              <a:buNone/>
              <a:defRPr sz="1566"/>
            </a:pPr>
            <a:r>
              <a:t>Open Settings / Preferences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(Windows) File → Settings</a:t>
            </a:r>
          </a:p>
          <a:p>
            <a:pPr marL="397763" indent="-298322" defTabSz="795527">
              <a:buSzPts val="1500"/>
              <a:defRPr sz="1566"/>
            </a:pPr>
            <a:r>
              <a:t>(OS X) Android Studio → Preferences</a:t>
            </a:r>
          </a:p>
          <a:p>
            <a:pPr marL="0" indent="0" defTabSz="795527">
              <a:spcBef>
                <a:spcPts val="1300"/>
              </a:spcBef>
              <a:buSzTx/>
              <a:buNone/>
              <a:defRPr sz="1566"/>
            </a:pPr>
            <a:r>
              <a:t>Turn on auto-imports!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Under: Editor → General → Auto Import</a:t>
            </a:r>
          </a:p>
          <a:p>
            <a:pPr lvl="1" marL="795527" indent="-265176" defTabSz="795527">
              <a:buSzPts val="1000"/>
              <a:defRPr sz="1044"/>
            </a:pPr>
            <a:r>
              <a:t>Enable “Add unambiguous imports…”</a:t>
            </a:r>
          </a:p>
          <a:p>
            <a:pPr lvl="1" marL="795527" indent="-265176" defTabSz="795527">
              <a:buSzPts val="1000"/>
              <a:defRPr sz="1044"/>
            </a:pPr>
            <a:r>
              <a:t>Enable “Optimize imports…”</a:t>
            </a:r>
            <a:br/>
          </a:p>
          <a:p>
            <a:pPr marL="0" indent="0" defTabSz="795527">
              <a:spcBef>
                <a:spcPts val="1300"/>
              </a:spcBef>
              <a:buSzTx/>
              <a:buNone/>
              <a:defRPr sz="1566"/>
            </a:pPr>
            <a:r>
              <a:t>Do not flatten packages!</a:t>
            </a:r>
          </a:p>
          <a:p>
            <a:pPr marL="397763" indent="-298322" defTabSz="795527">
              <a:spcBef>
                <a:spcPts val="1300"/>
              </a:spcBef>
              <a:buSzPts val="1500"/>
              <a:defRPr sz="1566"/>
            </a:pPr>
            <a:r>
              <a:t>Under three dotted settings, uncheck “Flatten / Compact middle packages”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7353" y="51342"/>
            <a:ext cx="3859471" cy="2963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Screen Shot 2021-05-24 at 10.19.03 AM.png" descr="Screen Shot 2021-05-24 at 10.19.0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76893" y="3090701"/>
            <a:ext cx="3420903" cy="16678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51;p2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Fragments</a:t>
            </a:r>
          </a:p>
        </p:txBody>
      </p:sp>
      <p:sp>
        <p:nvSpPr>
          <p:cNvPr id="176" name="Google Shape;152;p24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Apps are comprised of “Fragments” that live inside an “Activity”.</a:t>
            </a:r>
            <a:br/>
          </a:p>
          <a:p>
            <a:pPr/>
            <a:r>
              <a:t>You can think of these as the individual screens.</a:t>
            </a:r>
          </a:p>
        </p:txBody>
      </p:sp>
      <p:pic>
        <p:nvPicPr>
          <p:cNvPr id="177" name="Google Shape;153;p24" descr="Google Shape;153;p24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4859375" y="661263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Google Shape;154;p24" descr="Google Shape;154;p24"/>
          <p:cNvPicPr>
            <a:picLocks noChangeAspect="1"/>
          </p:cNvPicPr>
          <p:nvPr/>
        </p:nvPicPr>
        <p:blipFill>
          <a:blip r:embed="rId4">
            <a:extLst/>
          </a:blip>
          <a:srcRect l="0" t="2633" r="0" b="2641"/>
          <a:stretch>
            <a:fillRect/>
          </a:stretch>
        </p:blipFill>
        <p:spPr>
          <a:xfrm>
            <a:off x="6874012" y="661263"/>
            <a:ext cx="1910490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59;p2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Fragments</a:t>
            </a:r>
          </a:p>
        </p:txBody>
      </p:sp>
      <p:sp>
        <p:nvSpPr>
          <p:cNvPr id="183" name="Google Shape;160;p25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Two main components:</a:t>
            </a:r>
          </a:p>
          <a:p>
            <a:pPr lvl="1" marL="914400" indent="-342900">
              <a:buSzPts val="1800"/>
              <a:defRPr sz="1800"/>
            </a:pPr>
            <a:r>
              <a:t>UI design</a:t>
            </a:r>
          </a:p>
          <a:p>
            <a:pPr lvl="2" marL="1371600" indent="-342900">
              <a:buSzPts val="1800"/>
              <a:defRPr sz="1800"/>
            </a:pPr>
            <a:r>
              <a:t>What does the UI look like</a:t>
            </a:r>
          </a:p>
          <a:p>
            <a:pPr lvl="1" marL="914400" indent="-342900">
              <a:buSzPts val="1800"/>
              <a:defRPr sz="1800"/>
            </a:pPr>
            <a:r>
              <a:t>UI behaviors</a:t>
            </a:r>
          </a:p>
          <a:p>
            <a:pPr lvl="2" marL="1371600" indent="-342900">
              <a:buSzPts val="1800"/>
              <a:defRPr sz="1800"/>
            </a:pPr>
            <a:r>
              <a:t>How does the UI react to user input</a:t>
            </a:r>
          </a:p>
        </p:txBody>
      </p:sp>
      <p:pic>
        <p:nvPicPr>
          <p:cNvPr id="184" name="Google Shape;161;p25" descr="Google Shape;161;p25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Google Shape;162;p25" descr="Google Shape;162;p25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63D29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67;p26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UI Design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72;p2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90" name="Google Shape;173;p27"/>
          <p:cNvSpPr txBox="1"/>
          <p:nvPr>
            <p:ph type="body" sz="half" idx="1"/>
          </p:nvPr>
        </p:nvSpPr>
        <p:spPr>
          <a:xfrm>
            <a:off x="311699" y="1152475"/>
            <a:ext cx="3799418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UIs are built with a Jetpack Compose framework.</a:t>
            </a:r>
          </a:p>
        </p:txBody>
      </p:sp>
      <p:pic>
        <p:nvPicPr>
          <p:cNvPr id="191" name="Google Shape;174;p27" descr="Google Shape;174;p27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5881" y="1265311"/>
            <a:ext cx="4396418" cy="2193474"/>
          </a:xfrm>
          <a:prstGeom prst="rect">
            <a:avLst/>
          </a:prstGeom>
          <a:ln w="12700">
            <a:solidFill>
              <a:srgbClr val="DDDDDD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79;p2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94" name="Google Shape;180;p28"/>
          <p:cNvSpPr txBox="1"/>
          <p:nvPr>
            <p:ph type="body" sz="half" idx="1"/>
          </p:nvPr>
        </p:nvSpPr>
        <p:spPr>
          <a:xfrm>
            <a:off x="311699" y="1152475"/>
            <a:ext cx="3820202" cy="3314401"/>
          </a:xfrm>
          <a:prstGeom prst="rect">
            <a:avLst/>
          </a:prstGeom>
        </p:spPr>
        <p:txBody>
          <a:bodyPr/>
          <a:lstStyle/>
          <a:p>
            <a:pPr marL="0" indent="0" defTabSz="795527">
              <a:buSzTx/>
              <a:buNone/>
              <a:defRPr sz="2088"/>
            </a:pPr>
            <a:r>
              <a:t>Jetpack Compose is built around composable functions.</a:t>
            </a:r>
          </a:p>
          <a:p>
            <a:pPr marL="0" indent="0" defTabSz="795527">
              <a:spcBef>
                <a:spcPts val="1300"/>
              </a:spcBef>
              <a:buSzTx/>
              <a:buNone/>
              <a:defRPr sz="2088"/>
            </a:pPr>
            <a:r>
              <a:t>These functions let you define your app's UI programmatically.</a:t>
            </a:r>
          </a:p>
          <a:p>
            <a:pPr marL="0" indent="0" defTabSz="795527">
              <a:spcBef>
                <a:spcPts val="1300"/>
              </a:spcBef>
              <a:buSzTx/>
              <a:buNone/>
              <a:defRPr sz="2088"/>
            </a:pPr>
            <a:r>
              <a:t>Composable functions can only be called from within other composable functions.</a:t>
            </a:r>
            <a:br/>
          </a:p>
        </p:txBody>
      </p:sp>
      <p:pic>
        <p:nvPicPr>
          <p:cNvPr id="195" name="Google Shape;181;p28" descr="Google Shape;181;p28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2000" y="445025"/>
            <a:ext cx="3430301" cy="2225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Google Shape;182;p28" descr="Google Shape;182;p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31900" y="3140740"/>
            <a:ext cx="4700402" cy="162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87;p2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Design</a:t>
            </a:r>
          </a:p>
        </p:txBody>
      </p:sp>
      <p:sp>
        <p:nvSpPr>
          <p:cNvPr id="199" name="Google Shape;188;p29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UI elements are hierarchical, with elements contained in other elements. </a:t>
            </a:r>
          </a:p>
          <a:p>
            <a:pPr marL="0" indent="0">
              <a:spcBef>
                <a:spcPts val="1600"/>
              </a:spcBef>
              <a:buSzTx/>
              <a:buNone/>
            </a:pPr>
            <a:r>
              <a:t>You build a UI hierarchy by nesting composable functions.</a:t>
            </a:r>
          </a:p>
        </p:txBody>
      </p:sp>
      <p:pic>
        <p:nvPicPr>
          <p:cNvPr id="200" name="Google Shape;189;p29" descr="Google Shape;189;p29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78025" y="445025"/>
            <a:ext cx="2854277" cy="185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Google Shape;190;p29" descr="Google Shape;190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73725" y="2458199"/>
            <a:ext cx="3858577" cy="2373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195;p3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pic>
        <p:nvPicPr>
          <p:cNvPr id="204" name="Google Shape;196;p30" descr="Google Shape;196;p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77065" y="1058452"/>
            <a:ext cx="4253097" cy="15574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Column: to place items vertically on the screen.…"/>
          <p:cNvSpPr txBox="1"/>
          <p:nvPr>
            <p:ph type="body" sz="half" idx="1"/>
          </p:nvPr>
        </p:nvSpPr>
        <p:spPr>
          <a:xfrm>
            <a:off x="327955" y="1323512"/>
            <a:ext cx="4123501" cy="3416401"/>
          </a:xfrm>
          <a:prstGeom prst="rect">
            <a:avLst/>
          </a:prstGeom>
        </p:spPr>
        <p:txBody>
          <a:bodyPr/>
          <a:lstStyle/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Column</a:t>
            </a:r>
            <a:r>
              <a:t>: to place items vertically on the screen. </a:t>
            </a:r>
          </a:p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Row</a:t>
            </a:r>
            <a:r>
              <a:t>: to place items horizontally on the screen.</a:t>
            </a:r>
          </a:p>
          <a:p>
            <a:pPr marL="240631" indent="-240631">
              <a:buClrTx/>
              <a:buSzPct val="100000"/>
              <a:buFontTx/>
              <a:buChar char="•"/>
            </a:pPr>
            <a:r>
              <a:rPr b="1"/>
              <a:t>Box</a:t>
            </a:r>
            <a:r>
              <a:t>: to put one element on top of another.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1;p3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sp>
        <p:nvSpPr>
          <p:cNvPr id="208" name="Google Shape;202;p31"/>
          <p:cNvSpPr txBox="1"/>
          <p:nvPr>
            <p:ph type="body" sz="half" idx="1"/>
          </p:nvPr>
        </p:nvSpPr>
        <p:spPr>
          <a:xfrm>
            <a:off x="4349100" y="1152475"/>
            <a:ext cx="4483201" cy="3416400"/>
          </a:xfrm>
          <a:prstGeom prst="rect">
            <a:avLst/>
          </a:prstGeom>
        </p:spPr>
        <p:txBody>
          <a:bodyPr/>
          <a:lstStyle/>
          <a:p>
            <a:pPr/>
            <a:r>
              <a:t>On Android, we don’t measure in pixels.</a:t>
            </a:r>
          </a:p>
          <a:p>
            <a:pPr lvl="1" marL="914400" indent="-342900">
              <a:buSzPts val="1800"/>
              <a:defRPr sz="1800"/>
            </a:pPr>
            <a:r>
              <a:t>Two screens of the </a:t>
            </a:r>
            <a:r>
              <a:rPr i="1"/>
              <a:t>same size </a:t>
            </a:r>
            <a:r>
              <a:t>can have </a:t>
            </a:r>
            <a:r>
              <a:rPr i="1"/>
              <a:t>different</a:t>
            </a:r>
            <a:r>
              <a:t> </a:t>
            </a:r>
            <a:r>
              <a:rPr i="1"/>
              <a:t>densities</a:t>
            </a:r>
            <a:r>
              <a:t>.</a:t>
            </a:r>
            <a:br/>
          </a:p>
          <a:p>
            <a:pPr/>
            <a:r>
              <a:t>Android provides “dp” or </a:t>
            </a:r>
            <a:r>
              <a:rPr i="1"/>
              <a:t>density-independent pixels</a:t>
            </a:r>
            <a:r>
              <a:t> as a measure.</a:t>
            </a:r>
          </a:p>
        </p:txBody>
      </p:sp>
      <p:pic>
        <p:nvPicPr>
          <p:cNvPr id="209" name="Google Shape;203;p31" descr="Google Shape;203;p3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875" y="1359449"/>
            <a:ext cx="3251050" cy="30024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66;p1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About Yashar</a:t>
            </a:r>
          </a:p>
        </p:txBody>
      </p:sp>
      <p:sp>
        <p:nvSpPr>
          <p:cNvPr id="118" name="Google Shape;67;p14"/>
          <p:cNvSpPr txBox="1"/>
          <p:nvPr>
            <p:ph type="body" idx="1"/>
          </p:nvPr>
        </p:nvSpPr>
        <p:spPr>
          <a:xfrm>
            <a:off x="3337560" y="1078991"/>
            <a:ext cx="5965800" cy="34164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t>Yashar Atajan</a:t>
            </a:r>
            <a:br/>
            <a:r>
              <a:t>@yaxarat</a:t>
            </a:r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  <a:defRPr sz="1400"/>
            </a:pPr>
            <a:r>
              <a:t>Undergrad - Virginia Commonwealth University</a:t>
            </a:r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</a:pPr>
            <a:endParaRPr sz="1400"/>
          </a:p>
          <a:p>
            <a:pPr marL="0" indent="0">
              <a:spcBef>
                <a:spcPts val="1600"/>
              </a:spcBef>
              <a:buSzTx/>
              <a:buNone/>
              <a:defRPr sz="1400"/>
            </a:pPr>
            <a:r>
              <a:t>Software Engineer working on Android SDKs. </a:t>
            </a:r>
          </a:p>
        </p:txBody>
      </p:sp>
      <p:pic>
        <p:nvPicPr>
          <p:cNvPr id="119" name="Google Shape;68;p14" descr="Google Shape;68;p14"/>
          <p:cNvPicPr>
            <a:picLocks noChangeAspect="1"/>
          </p:cNvPicPr>
          <p:nvPr/>
        </p:nvPicPr>
        <p:blipFill>
          <a:blip r:embed="rId2">
            <a:extLst/>
          </a:blip>
          <a:srcRect l="4478" t="17982" r="4491" b="17977"/>
          <a:stretch>
            <a:fillRect/>
          </a:stretch>
        </p:blipFill>
        <p:spPr>
          <a:xfrm>
            <a:off x="311700" y="1662476"/>
            <a:ext cx="2554686" cy="2396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067" y="0"/>
                </a:moveTo>
                <a:lnTo>
                  <a:pt x="0" y="10800"/>
                </a:lnTo>
                <a:lnTo>
                  <a:pt x="5067" y="21600"/>
                </a:lnTo>
                <a:lnTo>
                  <a:pt x="16536" y="21600"/>
                </a:lnTo>
                <a:lnTo>
                  <a:pt x="21600" y="10800"/>
                </a:lnTo>
                <a:lnTo>
                  <a:pt x="16536" y="0"/>
                </a:lnTo>
                <a:lnTo>
                  <a:pt x="506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20" name="Google Shape;69;p14" descr="Google Shape;69;p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26025" y="1796049"/>
            <a:ext cx="351899" cy="3518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Google Shape;70;p14" descr="Google Shape;70;p14"/>
          <p:cNvPicPr>
            <a:picLocks noChangeAspect="1"/>
          </p:cNvPicPr>
          <p:nvPr/>
        </p:nvPicPr>
        <p:blipFill>
          <a:blip r:embed="rId4">
            <a:extLst/>
          </a:blip>
          <a:srcRect l="63695" t="0" r="0" b="0"/>
          <a:stretch>
            <a:fillRect/>
          </a:stretch>
        </p:blipFill>
        <p:spPr>
          <a:xfrm>
            <a:off x="3429215" y="4472125"/>
            <a:ext cx="525376" cy="509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Google Shape;71;p14" descr="Google Shape;71;p14"/>
          <p:cNvPicPr>
            <a:picLocks noChangeAspect="1"/>
          </p:cNvPicPr>
          <p:nvPr/>
        </p:nvPicPr>
        <p:blipFill>
          <a:blip r:embed="rId4">
            <a:extLst/>
          </a:blip>
          <a:srcRect l="31702" t="0" r="36717" b="0"/>
          <a:stretch>
            <a:fillRect/>
          </a:stretch>
        </p:blipFill>
        <p:spPr>
          <a:xfrm>
            <a:off x="4198813" y="4445075"/>
            <a:ext cx="457001" cy="509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Google Shape;72;p14" descr="Google Shape;72;p1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29225" y="1796050"/>
            <a:ext cx="469205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Google Shape;73;p14" descr="Google Shape;73;p1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98424" y="1800087"/>
            <a:ext cx="351901" cy="3438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7" name="Google Shape;74;p14"/>
          <p:cNvGrpSpPr/>
          <p:nvPr/>
        </p:nvGrpSpPr>
        <p:grpSpPr>
          <a:xfrm>
            <a:off x="3429225" y="2811299"/>
            <a:ext cx="2879751" cy="993463"/>
            <a:chOff x="0" y="0"/>
            <a:chExt cx="2879749" cy="993462"/>
          </a:xfrm>
        </p:grpSpPr>
        <p:pic>
          <p:nvPicPr>
            <p:cNvPr id="125" name="Google Shape;75;p14" descr="Google Shape;75;p14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12"/>
              <a:ext cx="1886301" cy="9934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6" name="Google Shape;76;p14" descr="Google Shape;76;p14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1886299" y="0"/>
              <a:ext cx="993451" cy="9934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08;p3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sp>
        <p:nvSpPr>
          <p:cNvPr id="212" name="Google Shape;209;p32"/>
          <p:cNvSpPr txBox="1"/>
          <p:nvPr>
            <p:ph type="body" sz="half" idx="1"/>
          </p:nvPr>
        </p:nvSpPr>
        <p:spPr>
          <a:xfrm>
            <a:off x="4349100" y="1152475"/>
            <a:ext cx="4483201" cy="3416400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600"/>
              </a:spcBef>
            </a:pPr>
            <a:r>
              <a:t>There’s also “sp” or </a:t>
            </a:r>
            <a:r>
              <a:rPr i="1"/>
              <a:t>scalable pixels,</a:t>
            </a:r>
            <a:r>
              <a:t> which are used with text.</a:t>
            </a:r>
          </a:p>
          <a:p>
            <a:pPr>
              <a:spcBef>
                <a:spcPts val="1600"/>
              </a:spcBef>
            </a:pPr>
            <a:r>
              <a:t>This scales with device font size setting.</a:t>
            </a:r>
          </a:p>
        </p:txBody>
      </p:sp>
      <p:pic>
        <p:nvPicPr>
          <p:cNvPr id="213" name="Google Shape;210;p32" descr="Google Shape;210;p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875" y="1359449"/>
            <a:ext cx="3251050" cy="30024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08;p3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UI Layouts</a:t>
            </a:r>
          </a:p>
        </p:txBody>
      </p:sp>
      <p:sp>
        <p:nvSpPr>
          <p:cNvPr id="216" name="Google Shape;209;p32"/>
          <p:cNvSpPr txBox="1"/>
          <p:nvPr>
            <p:ph type="body" sz="half" idx="1"/>
          </p:nvPr>
        </p:nvSpPr>
        <p:spPr>
          <a:xfrm>
            <a:off x="4349100" y="1152475"/>
            <a:ext cx="4483201" cy="3416400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600"/>
              </a:spcBef>
            </a:pPr>
            <a:r>
              <a:t>Android coordinate system starts from top left and extends to bottom right.</a:t>
            </a:r>
          </a:p>
          <a:p>
            <a:pPr>
              <a:spcBef>
                <a:spcPts val="1600"/>
              </a:spcBef>
            </a:pPr>
            <a:r>
              <a:t>Default position of all UI is at top left edge of (0,0)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920" y="1502566"/>
            <a:ext cx="3563946" cy="21383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5;p3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UI</a:t>
            </a:r>
          </a:p>
        </p:txBody>
      </p:sp>
      <p:sp>
        <p:nvSpPr>
          <p:cNvPr id="220" name="Google Shape;216;p33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Let’s build a simple login form, without the “Remember Me” checkbox.</a:t>
            </a: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30748" y="364840"/>
            <a:ext cx="2090757" cy="44138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State</a:t>
            </a:r>
          </a:p>
        </p:txBody>
      </p:sp>
      <p:sp>
        <p:nvSpPr>
          <p:cNvPr id="224" name="State is at the core of compose…"/>
          <p:cNvSpPr txBox="1"/>
          <p:nvPr>
            <p:ph type="body" sz="half" idx="1"/>
          </p:nvPr>
        </p:nvSpPr>
        <p:spPr>
          <a:xfrm>
            <a:off x="311699" y="1152475"/>
            <a:ext cx="8520602" cy="1539266"/>
          </a:xfrm>
          <a:prstGeom prst="rect">
            <a:avLst/>
          </a:prstGeom>
        </p:spPr>
        <p:txBody>
          <a:bodyPr/>
          <a:lstStyle/>
          <a:p>
            <a:pPr marL="397763" indent="-331470" defTabSz="795527">
              <a:buSzPts val="2000"/>
              <a:defRPr sz="2088"/>
            </a:pPr>
            <a:r>
              <a:t>State is at the core of compose</a:t>
            </a:r>
          </a:p>
          <a:p>
            <a:pPr marL="397763" indent="-331470" defTabSz="795527">
              <a:buSzPts val="2000"/>
              <a:defRPr sz="2088"/>
            </a:pPr>
            <a:r>
              <a:t>Textfield did not update since state was not updated</a:t>
            </a:r>
          </a:p>
          <a:p>
            <a:pPr marL="397763" indent="-331470" defTabSz="795527">
              <a:buSzPts val="2000"/>
              <a:defRPr sz="2088"/>
            </a:pPr>
            <a:r>
              <a:t>State can be stored and updated using </a:t>
            </a:r>
            <a:r>
              <a:rPr i="1"/>
              <a:t>mutableState</a:t>
            </a:r>
            <a:endParaRPr i="1"/>
          </a:p>
          <a:p>
            <a:pPr marL="397763" indent="-331470" defTabSz="795527">
              <a:buSzPts val="2000"/>
              <a:defRPr sz="2088"/>
            </a:pPr>
            <a:r>
              <a:t>UI updating for an updated state is called “recomposition”</a:t>
            </a: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28889" y="3046892"/>
            <a:ext cx="3686222" cy="1851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6FC69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9;p35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UI Behaviors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34;p3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30" name="Google Shape;235;p36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 defTabSz="868680">
              <a:buSzTx/>
              <a:buNone/>
              <a:defRPr sz="2280"/>
            </a:pPr>
            <a:r>
              <a:t>Now we can actually write some code to add behaviors to the UI.</a:t>
            </a:r>
          </a:p>
          <a:p>
            <a:pPr marL="434340" indent="-361950" defTabSz="868680">
              <a:spcBef>
                <a:spcPts val="1500"/>
              </a:spcBef>
              <a:buSzPts val="2200"/>
              <a:defRPr sz="2280"/>
            </a:pPr>
            <a:r>
              <a:t>Disable the “Sign In” button unless text was inputted.</a:t>
            </a:r>
          </a:p>
          <a:p>
            <a:pPr marL="434340" indent="-361950" defTabSz="868680">
              <a:buSzPts val="2200"/>
              <a:defRPr sz="2280"/>
            </a:pPr>
            <a:r>
              <a:t>Show loading indicator while login</a:t>
            </a:r>
          </a:p>
        </p:txBody>
      </p:sp>
      <p:pic>
        <p:nvPicPr>
          <p:cNvPr id="231" name="Kapture 2021-05-09 at 10.20.07.gif" descr="Kapture 2021-05-09 at 10.20.07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50128" y="371989"/>
            <a:ext cx="1911568" cy="41581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48;p3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34" name="Google Shape;249;p3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Android apps use an “event-driven” programming style.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Rather than having a main() function and executing sequentially, we write code that responds to events.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e.g.  when the screen loads, when the user performs some input,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55;p3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37" name="Google Shape;256;p3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As an Android developer, you may want to react when: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When the screen is created</a:t>
            </a:r>
          </a:p>
          <a:p>
            <a:pPr indent="-355600">
              <a:buSzPts val="2000"/>
              <a:defRPr sz="2000"/>
            </a:pPr>
            <a:r>
              <a:t>When the user puts the app in the background</a:t>
            </a:r>
          </a:p>
          <a:p>
            <a:pPr indent="-355600">
              <a:buSzPts val="2000"/>
              <a:defRPr sz="2000"/>
            </a:pPr>
            <a:r>
              <a:t>When a popup is obscuring your screen</a:t>
            </a:r>
          </a:p>
          <a:p>
            <a:pPr indent="-355600">
              <a:buSzPts val="2000"/>
              <a:defRPr sz="2000"/>
            </a:pPr>
            <a:r>
              <a:t>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62;p4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40" name="Google Shape;263;p40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Android notifies your Activity and Fragment of these events via callbacks: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onCreate</a:t>
            </a:r>
          </a:p>
          <a:p>
            <a:pPr indent="-355600">
              <a:buSzPts val="2000"/>
              <a:defRPr sz="2000"/>
            </a:pPr>
            <a:r>
              <a:t>onStart</a:t>
            </a:r>
          </a:p>
          <a:p>
            <a:pPr indent="-355600">
              <a:buSzPts val="2000"/>
              <a:defRPr sz="2000"/>
            </a:pPr>
            <a:r>
              <a:t>onStop</a:t>
            </a:r>
          </a:p>
          <a:p>
            <a:pPr indent="-355600">
              <a:buSzPts val="2000"/>
              <a:defRPr sz="2000"/>
            </a:pPr>
            <a:r>
              <a:t>etc.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This is called the “lifecycle”!</a:t>
            </a:r>
          </a:p>
        </p:txBody>
      </p:sp>
      <p:pic>
        <p:nvPicPr>
          <p:cNvPr id="2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9389" y="352796"/>
            <a:ext cx="3079908" cy="4437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1;p3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Login Screen Behaviors</a:t>
            </a:r>
          </a:p>
        </p:txBody>
      </p:sp>
      <p:sp>
        <p:nvSpPr>
          <p:cNvPr id="244" name="Google Shape;242;p3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The framework may decide to destroy or re-create a UI in response to certain user actions or device events that are completely out of your control. One such example is device screen rotation (a.k.a configuration change).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81;p1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About Nick</a:t>
            </a:r>
          </a:p>
        </p:txBody>
      </p:sp>
      <p:sp>
        <p:nvSpPr>
          <p:cNvPr id="130" name="Google Shape;82;p15"/>
          <p:cNvSpPr txBox="1"/>
          <p:nvPr>
            <p:ph type="body" idx="1"/>
          </p:nvPr>
        </p:nvSpPr>
        <p:spPr>
          <a:xfrm>
            <a:off x="3337559" y="850391"/>
            <a:ext cx="5268301" cy="3859904"/>
          </a:xfrm>
          <a:prstGeom prst="rect">
            <a:avLst/>
          </a:prstGeom>
        </p:spPr>
        <p:txBody>
          <a:bodyPr/>
          <a:lstStyle/>
          <a:p>
            <a:pPr marL="0" indent="0" defTabSz="832104">
              <a:buSzTx/>
              <a:buNone/>
              <a:defRPr sz="1456"/>
            </a:pPr>
            <a:r>
              <a:t>Nick Capurso</a:t>
            </a:r>
            <a:br/>
            <a:r>
              <a:t>@nickcapurso</a:t>
            </a:r>
            <a:br/>
            <a:endParaRPr b="1"/>
          </a:p>
          <a:p>
            <a:pPr marL="0" indent="0" defTabSz="832104">
              <a:spcBef>
                <a:spcPts val="1400"/>
              </a:spcBef>
              <a:buSzTx/>
              <a:buNone/>
              <a:defRPr sz="1456"/>
            </a:pPr>
            <a:r>
              <a:t>Undergrad - Texas Christian Univ (TCU)</a:t>
            </a:r>
            <a:br/>
            <a:r>
              <a:t>Grad - George Washington Univ (GWU)</a:t>
            </a:r>
            <a:br/>
            <a:r>
              <a:t>I also teach Android at GWU!</a:t>
            </a:r>
            <a:br/>
            <a:br/>
            <a:br/>
            <a:br/>
            <a:r>
              <a:t>Capital One Wallet, Capital One Mobile, SDKs</a:t>
            </a:r>
          </a:p>
          <a:p>
            <a:pPr marL="0" indent="0" defTabSz="832104">
              <a:spcBef>
                <a:spcPts val="1400"/>
              </a:spcBef>
              <a:buSzTx/>
              <a:buNone/>
              <a:defRPr sz="2184"/>
            </a:pPr>
            <a:endParaRPr sz="1456"/>
          </a:p>
          <a:p>
            <a:pPr marL="0" indent="0" defTabSz="832104">
              <a:spcBef>
                <a:spcPts val="1400"/>
              </a:spcBef>
              <a:buSzTx/>
              <a:buNone/>
              <a:defRPr sz="1456"/>
            </a:pPr>
            <a:r>
              <a:t>Came in through the intern &amp; TDP programs :)</a:t>
            </a:r>
          </a:p>
        </p:txBody>
      </p:sp>
      <p:pic>
        <p:nvPicPr>
          <p:cNvPr id="131" name="Google Shape;83;p15" descr="Google Shape;83;p15"/>
          <p:cNvPicPr>
            <a:picLocks noChangeAspect="1"/>
          </p:cNvPicPr>
          <p:nvPr/>
        </p:nvPicPr>
        <p:blipFill>
          <a:blip r:embed="rId2">
            <a:extLst/>
          </a:blip>
          <a:srcRect l="0" t="3375" r="3" b="3369"/>
          <a:stretch>
            <a:fillRect/>
          </a:stretch>
        </p:blipFill>
        <p:spPr>
          <a:xfrm>
            <a:off x="346199" y="1582376"/>
            <a:ext cx="2551114" cy="2395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760" y="0"/>
                </a:moveTo>
                <a:lnTo>
                  <a:pt x="0" y="10798"/>
                </a:lnTo>
                <a:lnTo>
                  <a:pt x="5760" y="21600"/>
                </a:lnTo>
                <a:lnTo>
                  <a:pt x="15840" y="21600"/>
                </a:lnTo>
                <a:lnTo>
                  <a:pt x="21600" y="10798"/>
                </a:lnTo>
                <a:lnTo>
                  <a:pt x="15840" y="0"/>
                </a:lnTo>
                <a:lnTo>
                  <a:pt x="576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32" name="Google Shape;84;p15" descr="Google Shape;84;p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9900" y="1509449"/>
            <a:ext cx="351901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Google Shape;85;p15" descr="Google Shape;85;p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25124" y="1509450"/>
            <a:ext cx="469205" cy="35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Google Shape;86;p15" descr="Google Shape;86;p1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599449" y="1509474"/>
            <a:ext cx="351899" cy="3518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oogle Shape;87;p15" descr="Google Shape;87;p1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194324" y="1513488"/>
            <a:ext cx="351901" cy="343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88;p15" descr="Google Shape;88;p1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975037" y="4007499"/>
            <a:ext cx="421164" cy="432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89;p15" descr="Google Shape;89;p15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438537" y="4007499"/>
            <a:ext cx="421164" cy="432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90;p15" descr="Google Shape;90;p15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460399" y="3910424"/>
            <a:ext cx="627001" cy="62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Google Shape;91;p15" descr="Google Shape;91;p15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3433974" y="2895125"/>
            <a:ext cx="1842016" cy="509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8C69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83;p43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Networking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95;p4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49" name="Google Shape;296;p45"/>
          <p:cNvSpPr txBox="1"/>
          <p:nvPr>
            <p:ph type="body" sz="half" idx="1"/>
          </p:nvPr>
        </p:nvSpPr>
        <p:spPr>
          <a:xfrm>
            <a:off x="311699" y="1152475"/>
            <a:ext cx="8520602" cy="20429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200"/>
            </a:pPr>
            <a:r>
              <a:t>Usually, signing in involves making a network call.</a:t>
            </a:r>
          </a:p>
          <a:p>
            <a:pPr indent="-368300">
              <a:spcBef>
                <a:spcPts val="1600"/>
              </a:spcBef>
              <a:buSzPts val="2200"/>
              <a:defRPr sz="2200"/>
            </a:pPr>
            <a:r>
              <a:t>Server will validate credentials and return user data.</a:t>
            </a:r>
          </a:p>
        </p:txBody>
      </p:sp>
      <p:sp>
        <p:nvSpPr>
          <p:cNvPr id="250" name="Google Shape;297;p45"/>
          <p:cNvSpPr txBox="1"/>
          <p:nvPr/>
        </p:nvSpPr>
        <p:spPr>
          <a:xfrm>
            <a:off x="2325789" y="2073749"/>
            <a:ext cx="4010701" cy="97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pPr>
            <a:br/>
            <a:r>
              <a:t>username : summituser01</a:t>
            </a:r>
            <a:br/>
            <a:r>
              <a:t>password : abc123</a:t>
            </a:r>
          </a:p>
        </p:txBody>
      </p:sp>
      <p:pic>
        <p:nvPicPr>
          <p:cNvPr id="251" name="Google Shape;298;p45" descr="Google Shape;298;p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550" y="2346643"/>
            <a:ext cx="1797030" cy="25416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Google Shape;299;p45" descr="Google Shape;299;p4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8165" y="2596023"/>
            <a:ext cx="2466286" cy="204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Google Shape;300;p45"/>
          <p:cNvSpPr/>
          <p:nvPr/>
        </p:nvSpPr>
        <p:spPr>
          <a:xfrm>
            <a:off x="2556579" y="3140143"/>
            <a:ext cx="3361801" cy="1"/>
          </a:xfrm>
          <a:prstGeom prst="line">
            <a:avLst/>
          </a:prstGeom>
          <a:ln w="76200">
            <a:solidFill>
              <a:srgbClr val="A4C639"/>
            </a:solidFill>
            <a:tailEnd type="triangle"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305;p4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56" name="Google Shape;306;p46"/>
          <p:cNvSpPr txBox="1"/>
          <p:nvPr>
            <p:ph type="body" sz="quarter" idx="1"/>
          </p:nvPr>
        </p:nvSpPr>
        <p:spPr>
          <a:xfrm>
            <a:off x="311699" y="1152475"/>
            <a:ext cx="8520602" cy="1048200"/>
          </a:xfrm>
          <a:prstGeom prst="rect">
            <a:avLst/>
          </a:prstGeom>
        </p:spPr>
        <p:txBody>
          <a:bodyPr/>
          <a:lstStyle/>
          <a:p>
            <a:pPr marL="0" indent="0" defTabSz="859536">
              <a:buSzTx/>
              <a:buNone/>
              <a:defRPr sz="2068"/>
            </a:pPr>
            <a:r>
              <a:t>Usually, signing in involves making a network call.</a:t>
            </a:r>
          </a:p>
          <a:p>
            <a:pPr marL="429768" indent="-346202" defTabSz="859536">
              <a:spcBef>
                <a:spcPts val="1500"/>
              </a:spcBef>
              <a:buSzPts val="2000"/>
              <a:defRPr sz="2068"/>
            </a:pPr>
            <a:r>
              <a:t>Server will validate credentials and return user data.</a:t>
            </a:r>
          </a:p>
        </p:txBody>
      </p:sp>
      <p:pic>
        <p:nvPicPr>
          <p:cNvPr id="257" name="Google Shape;307;p46" descr="Google Shape;307;p4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550" y="2346643"/>
            <a:ext cx="1797030" cy="25416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Google Shape;308;p46" descr="Google Shape;308;p4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8165" y="2596023"/>
            <a:ext cx="2466286" cy="204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Google Shape;309;p46"/>
          <p:cNvSpPr/>
          <p:nvPr/>
        </p:nvSpPr>
        <p:spPr>
          <a:xfrm>
            <a:off x="2556579" y="3768518"/>
            <a:ext cx="3361801" cy="1"/>
          </a:xfrm>
          <a:prstGeom prst="line">
            <a:avLst/>
          </a:prstGeom>
          <a:ln w="76200">
            <a:solidFill>
              <a:srgbClr val="A4C639"/>
            </a:solidFill>
            <a:head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60" name="Google Shape;310;p46"/>
          <p:cNvSpPr txBox="1"/>
          <p:nvPr/>
        </p:nvSpPr>
        <p:spPr>
          <a:xfrm>
            <a:off x="2325803" y="4026625"/>
            <a:ext cx="5385301" cy="97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pPr>
            <a:r>
              <a:t>name : John Summiteer</a:t>
            </a:r>
            <a:br/>
            <a:r>
              <a:t>card : x1234</a:t>
            </a:r>
            <a:br/>
            <a:r>
              <a:t>transactions : [ “Starbucks $1.50” … “ 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315;p4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63" name="Google Shape;316;p47"/>
          <p:cNvSpPr txBox="1"/>
          <p:nvPr>
            <p:ph type="body" idx="1"/>
          </p:nvPr>
        </p:nvSpPr>
        <p:spPr>
          <a:xfrm>
            <a:off x="311699" y="1152475"/>
            <a:ext cx="82044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Networking can be a complex subject in Android.</a:t>
            </a:r>
          </a:p>
          <a:p>
            <a:pPr>
              <a:spcBef>
                <a:spcPts val="1600"/>
              </a:spcBef>
            </a:pPr>
            <a:r>
              <a:t>Need to be on a background thread.</a:t>
            </a:r>
          </a:p>
          <a:p>
            <a:pPr/>
            <a:r>
              <a:t>Handling connection errors.</a:t>
            </a:r>
          </a:p>
          <a:p>
            <a:pPr/>
            <a:r>
              <a:t>Creating a network request.</a:t>
            </a:r>
          </a:p>
          <a:p>
            <a:pPr/>
            <a:r>
              <a:t>Parsing a network response.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321;p4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66" name="Google Shape;322;p48"/>
          <p:cNvSpPr txBox="1"/>
          <p:nvPr>
            <p:ph type="body" sz="half" idx="1"/>
          </p:nvPr>
        </p:nvSpPr>
        <p:spPr>
          <a:xfrm>
            <a:off x="311700" y="1152475"/>
            <a:ext cx="4236300" cy="3416400"/>
          </a:xfrm>
          <a:prstGeom prst="rect">
            <a:avLst/>
          </a:prstGeom>
        </p:spPr>
        <p:txBody>
          <a:bodyPr/>
          <a:lstStyle/>
          <a:p>
            <a:pPr marL="0" indent="0" defTabSz="850391">
              <a:buSzTx/>
              <a:buNone/>
              <a:defRPr sz="2232"/>
            </a:pPr>
            <a:r>
              <a:t>The server sends back data using some standardized format.</a:t>
            </a:r>
          </a:p>
          <a:p>
            <a:pPr marL="0" indent="0" defTabSz="850391">
              <a:spcBef>
                <a:spcPts val="1400"/>
              </a:spcBef>
              <a:buSzTx/>
              <a:buNone/>
              <a:defRPr sz="2232"/>
            </a:pPr>
            <a:r>
              <a:t>JavaScript Object Notation (JSON) is fairly common.</a:t>
            </a:r>
          </a:p>
          <a:p>
            <a:pPr marL="425195" indent="-354329" defTabSz="850391">
              <a:spcBef>
                <a:spcPts val="1400"/>
              </a:spcBef>
              <a:buSzPts val="2200"/>
              <a:defRPr sz="2232"/>
            </a:pPr>
            <a:r>
              <a:t>You’d also need to code to parse the data you need from the server response.</a:t>
            </a:r>
          </a:p>
        </p:txBody>
      </p:sp>
      <p:pic>
        <p:nvPicPr>
          <p:cNvPr id="267" name="Google Shape;323;p48" descr="Google Shape;323;p4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38200" y="950188"/>
            <a:ext cx="3800322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334;p5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Networking</a:t>
            </a:r>
          </a:p>
        </p:txBody>
      </p:sp>
      <p:sp>
        <p:nvSpPr>
          <p:cNvPr id="270" name="Google Shape;335;p50"/>
          <p:cNvSpPr txBox="1"/>
          <p:nvPr>
            <p:ph type="body" idx="1"/>
          </p:nvPr>
        </p:nvSpPr>
        <p:spPr>
          <a:xfrm>
            <a:off x="311699" y="1152475"/>
            <a:ext cx="8204401" cy="3416400"/>
          </a:xfrm>
          <a:prstGeom prst="rect">
            <a:avLst/>
          </a:prstGeom>
        </p:spPr>
        <p:txBody>
          <a:bodyPr/>
          <a:lstStyle/>
          <a:p>
            <a:pPr marL="0" indent="0" defTabSz="886968">
              <a:buSzTx/>
              <a:buNone/>
              <a:defRPr sz="2328"/>
            </a:pPr>
            <a:r>
              <a:t>For the purpose of the workshop let’s use a prebuilt “LoginService” class to retrieve user details after they click the “Sign In” button…</a:t>
            </a:r>
          </a:p>
          <a:p>
            <a:pPr marL="443484" indent="-369570" defTabSz="886968">
              <a:spcBef>
                <a:spcPts val="1500"/>
              </a:spcBef>
              <a:buSzPts val="2300"/>
              <a:defRPr sz="2328"/>
            </a:pPr>
            <a:r>
              <a:t>User’s name (“Summiteers”)</a:t>
            </a:r>
          </a:p>
          <a:p>
            <a:pPr marL="443484" indent="-369570" defTabSz="886968">
              <a:buSzPts val="2300"/>
              <a:defRPr sz="2328"/>
            </a:pPr>
            <a:r>
              <a:t>User’s card last 4 (“7890”)</a:t>
            </a:r>
          </a:p>
          <a:p>
            <a:pPr marL="443484" indent="-369570" defTabSz="886968">
              <a:buSzPts val="2300"/>
              <a:defRPr sz="2328"/>
            </a:pPr>
            <a:r>
              <a:t>List of transactions (“Starbucks $1.50, Amazon $32.10, …)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9C69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340;p51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Second Fragment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346;p52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 defTabSz="868680">
              <a:buSzTx/>
              <a:buNone/>
              <a:defRPr sz="2280"/>
            </a:pPr>
            <a:r>
              <a:t>We’ll display the user’s data on a separate Fragment called the “SummaryFragment”.</a:t>
            </a:r>
          </a:p>
          <a:p>
            <a:pPr marL="0" indent="0" defTabSz="868680">
              <a:spcBef>
                <a:spcPts val="1500"/>
              </a:spcBef>
              <a:buSzTx/>
              <a:buNone/>
              <a:defRPr sz="2280"/>
            </a:pPr>
            <a:r>
              <a:t>We need to create this new Fragment and launch it from our LoginFragment (passing it the data returned by the server).</a:t>
            </a:r>
          </a:p>
        </p:txBody>
      </p:sp>
      <p:pic>
        <p:nvPicPr>
          <p:cNvPr id="275" name="summary_screen.png" descr="summary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33495" y="722323"/>
            <a:ext cx="1904651" cy="40209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386;p5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Starting a second activity</a:t>
            </a:r>
          </a:p>
        </p:txBody>
      </p:sp>
      <p:sp>
        <p:nvSpPr>
          <p:cNvPr id="278" name="Google Shape;387;p58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200"/>
            </a:pPr>
            <a:r>
              <a:t>On login success, we want to start the “SummaryFragment”</a:t>
            </a:r>
          </a:p>
          <a:p>
            <a:pPr marL="0" indent="0">
              <a:spcBef>
                <a:spcPts val="1600"/>
              </a:spcBef>
              <a:buSzTx/>
              <a:buNone/>
              <a:defRPr sz="2200"/>
            </a:pPr>
            <a:r>
              <a:t>We also want to pass the user’s details to that fragment to display.</a:t>
            </a:r>
          </a:p>
        </p:txBody>
      </p:sp>
      <p:pic>
        <p:nvPicPr>
          <p:cNvPr id="279" name="summary_screen.png" descr="summary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69014" y="639196"/>
            <a:ext cx="1904651" cy="4020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393;p5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 Transaction</a:t>
            </a:r>
          </a:p>
        </p:txBody>
      </p:sp>
      <p:sp>
        <p:nvSpPr>
          <p:cNvPr id="282" name="Google Shape;394;p59"/>
          <p:cNvSpPr txBox="1"/>
          <p:nvPr>
            <p:ph type="body" idx="1"/>
          </p:nvPr>
        </p:nvSpPr>
        <p:spPr>
          <a:xfrm>
            <a:off x="311699" y="1152475"/>
            <a:ext cx="83934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New fragments are launched using “FragmentManager”.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With fragmentManager, you: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Specify which fragment should be launched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How the fragment should be launched</a:t>
            </a:r>
          </a:p>
          <a:p>
            <a:pPr marL="240631" indent="-240631">
              <a:spcBef>
                <a:spcPts val="1600"/>
              </a:spcBef>
              <a:buClrTx/>
              <a:buSzPct val="100000"/>
              <a:buFontTx/>
              <a:buChar char="•"/>
              <a:defRPr sz="2000"/>
            </a:pPr>
            <a:r>
              <a:t>Where the fragment should be launched</a:t>
            </a:r>
          </a:p>
        </p:txBody>
      </p:sp>
      <p:pic>
        <p:nvPicPr>
          <p:cNvPr id="283" name="Screen Shot 2021-05-22 at 12.04.40 PM.png" descr="Screen Shot 2021-05-22 at 12.04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52861" y="3972137"/>
            <a:ext cx="3885859" cy="823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96;p1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Before we get started...</a:t>
            </a:r>
          </a:p>
        </p:txBody>
      </p:sp>
      <p:sp>
        <p:nvSpPr>
          <p:cNvPr id="142" name="Google Shape;97;p1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/>
            <a:r>
              <a:t>We’ll be using </a:t>
            </a:r>
            <a:r>
              <a:rPr u="sng">
                <a:solidFill>
                  <a:srgbClr val="5CFFC0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this GitHub repo</a:t>
            </a:r>
            <a:r>
              <a:t> as a base.</a:t>
            </a:r>
            <a:br/>
            <a:endParaRPr>
              <a:solidFill>
                <a:srgbClr val="A4C639"/>
              </a:solidFill>
            </a:endParaRPr>
          </a:p>
          <a:p>
            <a:pPr/>
            <a:r>
              <a:t>The workshop assumes you completed the pre-reqs and have a working Android development environment.</a:t>
            </a:r>
          </a:p>
          <a:p>
            <a:pPr lvl="1" marL="914400" indent="-342900">
              <a:buSzPts val="1800"/>
              <a:defRPr sz="1800"/>
            </a:pPr>
            <a:r>
              <a:t>Ability to run the app on the Android emulator or a physical device.</a:t>
            </a:r>
            <a:br/>
          </a:p>
          <a:p>
            <a:pPr/>
            <a:r>
              <a:t>Import the “Start” folder into Android Studio and run it on an emulator / device.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393;p5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Second Fragment</a:t>
            </a:r>
          </a:p>
        </p:txBody>
      </p:sp>
      <p:sp>
        <p:nvSpPr>
          <p:cNvPr id="286" name="Google Shape;394;p59"/>
          <p:cNvSpPr txBox="1"/>
          <p:nvPr>
            <p:ph type="body" sz="half" idx="1"/>
          </p:nvPr>
        </p:nvSpPr>
        <p:spPr>
          <a:xfrm>
            <a:off x="311699" y="1152475"/>
            <a:ext cx="4050876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First let’s review what we need to create:</a:t>
            </a:r>
          </a:p>
          <a:p>
            <a:pPr marL="0" indent="0">
              <a:buSzTx/>
              <a:buNone/>
              <a:defRPr sz="2000"/>
            </a:pPr>
          </a:p>
          <a:p>
            <a:pPr marL="0" indent="0" defTabSz="45720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FBFAF9"/>
                </a:solidFill>
              </a:defRPr>
            </a:pPr>
            <a:r>
              <a:t>1. A simple text component that we have already created before</a:t>
            </a:r>
          </a:p>
          <a:p>
            <a:pPr marL="0" indent="0" defTabSz="45720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FBFAF9"/>
                </a:solidFill>
              </a:defRPr>
            </a:pPr>
            <a:r>
              <a:t>2. Same thing, a smaller text component!</a:t>
            </a:r>
          </a:p>
          <a:p>
            <a:pPr marL="0" indent="0" defTabSz="45720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FBFAF9"/>
                </a:solidFill>
              </a:defRPr>
            </a:pPr>
            <a:r>
              <a:t>3. A divider line component</a:t>
            </a:r>
          </a:p>
          <a:p>
            <a:pPr marL="0" indent="0" defTabSz="457200">
              <a:lnSpc>
                <a:spcPct val="100000"/>
              </a:lnSpc>
              <a:buClrTx/>
              <a:buSzTx/>
              <a:buFontTx/>
              <a:buNone/>
              <a:defRPr sz="1200">
                <a:solidFill>
                  <a:srgbClr val="FBFAF9"/>
                </a:solidFill>
              </a:defRPr>
            </a:pPr>
            <a:r>
              <a:t>4. A transaction card component with picture and texts representing that transaction</a:t>
            </a:r>
          </a:p>
        </p:txBody>
      </p:sp>
      <p:pic>
        <p:nvPicPr>
          <p:cNvPr id="28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6473" y="508227"/>
            <a:ext cx="1954917" cy="4127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393;p5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Fragment Result</a:t>
            </a:r>
          </a:p>
        </p:txBody>
      </p:sp>
      <p:sp>
        <p:nvSpPr>
          <p:cNvPr id="290" name="Google Shape;394;p59"/>
          <p:cNvSpPr txBox="1"/>
          <p:nvPr>
            <p:ph type="body" sz="half" idx="1"/>
          </p:nvPr>
        </p:nvSpPr>
        <p:spPr>
          <a:xfrm>
            <a:off x="311699" y="1152475"/>
            <a:ext cx="4050876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You can pass information between fragments using FragmentResult.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It’s a storage for fragments where multiple fragments can use a key to store specific datas.</a:t>
            </a:r>
          </a:p>
        </p:txBody>
      </p:sp>
      <p:pic>
        <p:nvPicPr>
          <p:cNvPr id="2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87116" y="1004641"/>
            <a:ext cx="4289777" cy="3134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2C68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460;p69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Extras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465;p7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Extra features!</a:t>
            </a:r>
          </a:p>
        </p:txBody>
      </p:sp>
      <p:sp>
        <p:nvSpPr>
          <p:cNvPr id="296" name="Google Shape;466;p70"/>
          <p:cNvSpPr txBox="1"/>
          <p:nvPr>
            <p:ph type="body" sz="half" idx="1"/>
          </p:nvPr>
        </p:nvSpPr>
        <p:spPr>
          <a:xfrm>
            <a:off x="311699" y="1152475"/>
            <a:ext cx="54090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Let’s add on a “Remember Me” feature to remember user credentials.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And also an ability to select each individual transactions.</a:t>
            </a:r>
          </a:p>
        </p:txBody>
      </p:sp>
      <p:pic>
        <p:nvPicPr>
          <p:cNvPr id="297" name="login_screen.png" descr="login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6275" y="403394"/>
            <a:ext cx="1951509" cy="4119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472;p7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Simple data storage</a:t>
            </a:r>
          </a:p>
        </p:txBody>
      </p:sp>
      <p:sp>
        <p:nvSpPr>
          <p:cNvPr id="300" name="Google Shape;473;p71"/>
          <p:cNvSpPr txBox="1"/>
          <p:nvPr>
            <p:ph type="body" sz="half" idx="1"/>
          </p:nvPr>
        </p:nvSpPr>
        <p:spPr>
          <a:xfrm>
            <a:off x="311700" y="1152475"/>
            <a:ext cx="8450400" cy="11883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You can use “SharedPreferences” to store simple key-value pairs to the app’s private storage.</a:t>
            </a:r>
          </a:p>
        </p:txBody>
      </p:sp>
      <p:pic>
        <p:nvPicPr>
          <p:cNvPr id="301" name="Screen Shot 2021-05-22 at 12.19.59 PM.png" descr="Screen Shot 2021-05-22 at 12.19.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0606" y="3059062"/>
            <a:ext cx="4198908" cy="1268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479;p7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Reacting to list interactions</a:t>
            </a:r>
          </a:p>
        </p:txBody>
      </p:sp>
      <p:sp>
        <p:nvSpPr>
          <p:cNvPr id="304" name="Google Shape;480;p72"/>
          <p:cNvSpPr txBox="1"/>
          <p:nvPr>
            <p:ph type="body" sz="half" idx="1"/>
          </p:nvPr>
        </p:nvSpPr>
        <p:spPr>
          <a:xfrm>
            <a:off x="311700" y="1152475"/>
            <a:ext cx="3212931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Let’s also add a simple behavior when the user taps on a transaction.</a:t>
            </a:r>
          </a:p>
        </p:txBody>
      </p:sp>
      <p:pic>
        <p:nvPicPr>
          <p:cNvPr id="305" name="Kapture 2021-05-22 at 09.50.32.gif" descr="Kapture 2021-05-22 at 09.50.3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363" y="1354790"/>
            <a:ext cx="5209857" cy="3353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5C68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493;p74"/>
          <p:cNvSpPr txBox="1"/>
          <p:nvPr>
            <p:ph type="title"/>
          </p:nvPr>
        </p:nvSpPr>
        <p:spPr>
          <a:xfrm>
            <a:off x="490250" y="526350"/>
            <a:ext cx="6394501" cy="4090800"/>
          </a:xfrm>
          <a:prstGeom prst="rect">
            <a:avLst/>
          </a:prstGeom>
        </p:spPr>
        <p:txBody>
          <a:bodyPr/>
          <a:lstStyle/>
          <a:p>
            <a:pPr/>
            <a:r>
              <a:t>Wrapping 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498;p7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 did we build?</a:t>
            </a:r>
          </a:p>
        </p:txBody>
      </p:sp>
      <p:sp>
        <p:nvSpPr>
          <p:cNvPr id="310" name="Google Shape;499;p75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A simple app that allows the user to login &amp; view a list of recent transactions: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Two screens</a:t>
            </a:r>
          </a:p>
          <a:p>
            <a:pPr indent="-355600">
              <a:buSzPts val="2000"/>
              <a:defRPr sz="2000"/>
            </a:pPr>
            <a:r>
              <a:t>UI with Jetpack Compose</a:t>
            </a:r>
          </a:p>
          <a:p>
            <a:pPr indent="-355600">
              <a:buSzPts val="2000"/>
              <a:defRPr sz="2000"/>
            </a:pPr>
            <a:r>
              <a:t>Basic networking and data storage</a:t>
            </a:r>
          </a:p>
        </p:txBody>
      </p:sp>
      <p:grpSp>
        <p:nvGrpSpPr>
          <p:cNvPr id="313" name="Group"/>
          <p:cNvGrpSpPr/>
          <p:nvPr/>
        </p:nvGrpSpPr>
        <p:grpSpPr>
          <a:xfrm>
            <a:off x="5236755" y="230201"/>
            <a:ext cx="2909431" cy="4683098"/>
            <a:chOff x="0" y="0"/>
            <a:chExt cx="2909429" cy="4683097"/>
          </a:xfrm>
        </p:grpSpPr>
        <p:pic>
          <p:nvPicPr>
            <p:cNvPr id="311" name="login_screen.png" descr="login_screen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63083" cy="37220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2" name="summary_screen.png" descr="summary_screen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46347" y="961033"/>
              <a:ext cx="1763083" cy="37220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506;p7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 did we build?</a:t>
            </a:r>
          </a:p>
        </p:txBody>
      </p:sp>
      <p:sp>
        <p:nvSpPr>
          <p:cNvPr id="316" name="Google Shape;507;p76"/>
          <p:cNvSpPr txBox="1"/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If you want the completed project with comments, checkout the “Completed” or “Extra” folder.</a:t>
            </a:r>
          </a:p>
        </p:txBody>
      </p:sp>
      <p:grpSp>
        <p:nvGrpSpPr>
          <p:cNvPr id="319" name="Group"/>
          <p:cNvGrpSpPr/>
          <p:nvPr/>
        </p:nvGrpSpPr>
        <p:grpSpPr>
          <a:xfrm>
            <a:off x="5236755" y="230201"/>
            <a:ext cx="2909431" cy="4683098"/>
            <a:chOff x="0" y="0"/>
            <a:chExt cx="2909429" cy="4683097"/>
          </a:xfrm>
        </p:grpSpPr>
        <p:pic>
          <p:nvPicPr>
            <p:cNvPr id="317" name="login_screen.png" descr="login_screen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63083" cy="37220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8" name="summary_screen.png" descr="summary_screen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46347" y="961033"/>
              <a:ext cx="1763083" cy="37220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514;p7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at Capital One</a:t>
            </a:r>
          </a:p>
        </p:txBody>
      </p:sp>
      <p:sp>
        <p:nvSpPr>
          <p:cNvPr id="322" name="Google Shape;515;p77"/>
          <p:cNvSpPr txBox="1"/>
          <p:nvPr>
            <p:ph type="body" sz="half" idx="1"/>
          </p:nvPr>
        </p:nvSpPr>
        <p:spPr>
          <a:xfrm>
            <a:off x="311699" y="1152475"/>
            <a:ext cx="8520602" cy="1954501"/>
          </a:xfrm>
          <a:prstGeom prst="rect">
            <a:avLst/>
          </a:prstGeom>
        </p:spPr>
        <p:txBody>
          <a:bodyPr/>
          <a:lstStyle/>
          <a:p>
            <a:pPr/>
            <a:r>
              <a:t>Over 200 Android (and iOS) devs work on the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main Capital One Mobile app</a:t>
            </a:r>
            <a:r>
              <a:t> alone!</a:t>
            </a:r>
          </a:p>
          <a:p>
            <a:pPr lvl="1" marL="914400" indent="-342900">
              <a:buSzPts val="1800"/>
              <a:defRPr sz="1800"/>
            </a:pPr>
            <a:r>
              <a:t>There are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other apps</a:t>
            </a:r>
            <a:r>
              <a:t> built in-house too - like our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CreditWise</a:t>
            </a:r>
            <a:r>
              <a:t> app.</a:t>
            </a:r>
          </a:p>
          <a:p>
            <a:pPr lvl="1" marL="914400" indent="-342900">
              <a:buSzPts val="1800"/>
              <a:defRPr sz="1800"/>
            </a:pPr>
            <a:r>
              <a:t>A few devs have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Flutter</a:t>
            </a:r>
            <a:r>
              <a:t> side-projects. Our conference app and website for the </a:t>
            </a:r>
            <a:r>
              <a:rPr u="sng">
                <a:uFill>
                  <a:solidFill>
                    <a:schemeClr val="accent5"/>
                  </a:solidFill>
                </a:uFill>
                <a:hlinkClick r:id="rId6" invalidUrl="" action="" tgtFrame="" tooltip="" history="1" highlightClick="0" endSnd="0"/>
              </a:rPr>
              <a:t>Android Summit conference</a:t>
            </a:r>
            <a:r>
              <a:t> is built in Flutter.</a:t>
            </a:r>
          </a:p>
        </p:txBody>
      </p:sp>
      <p:pic>
        <p:nvPicPr>
          <p:cNvPr id="323" name="Google Shape;516;p77" descr="Google Shape;516;p77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749300" y="3640125"/>
            <a:ext cx="833001" cy="856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Google Shape;517;p77" descr="Google Shape;517;p77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132412" y="3640125"/>
            <a:ext cx="856104" cy="856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Google Shape;518;p77" descr="Google Shape;518;p77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538614" y="3640149"/>
            <a:ext cx="856101" cy="85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02;p1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If you need help...</a:t>
            </a:r>
          </a:p>
        </p:txBody>
      </p:sp>
      <p:sp>
        <p:nvSpPr>
          <p:cNvPr id="145" name="Google Shape;103;p1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 defTabSz="832104">
              <a:buSzTx/>
              <a:buNone/>
              <a:defRPr sz="1274"/>
            </a:pPr>
            <a:r>
              <a:t>Short questions: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Use the “Raise Hand” action in Zoom. Or feel free to speak out!</a:t>
            </a:r>
          </a:p>
          <a:p>
            <a:pPr marL="416052" indent="-288925" defTabSz="832104">
              <a:buSzPts val="1200"/>
              <a:defRPr sz="1274"/>
            </a:pPr>
            <a:r>
              <a:t>You can also post short questions in the Zoom chat - we’ll be monitoring it!</a:t>
            </a:r>
          </a:p>
          <a:p>
            <a:pPr marL="0" indent="0" defTabSz="832104">
              <a:spcBef>
                <a:spcPts val="1400"/>
              </a:spcBef>
              <a:buSzTx/>
              <a:buNone/>
              <a:defRPr sz="1274"/>
            </a:pPr>
            <a:r>
              <a:t>Debugging help: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Post your issue in the </a:t>
            </a:r>
            <a:r>
              <a:rPr>
                <a:solidFill>
                  <a:srgbClr val="63D297"/>
                </a:solidFill>
              </a:rPr>
              <a:t>#ses-may21help-xg</a:t>
            </a:r>
            <a:r>
              <a:t> Slack channel with any relevant code / screenshots.</a:t>
            </a:r>
          </a:p>
          <a:p>
            <a:pPr marL="416052" indent="-288925" defTabSz="832104">
              <a:buSzPts val="1200"/>
              <a:defRPr sz="1274"/>
            </a:pPr>
            <a:r>
              <a:t>During short breaks in the workshop, we will use Zoom breakout rooms for any in-depth debugging with screen share.</a:t>
            </a:r>
          </a:p>
          <a:p>
            <a:pPr marL="416052" indent="-288925" defTabSz="832104">
              <a:buSzPts val="1200"/>
              <a:defRPr sz="1274"/>
            </a:pPr>
            <a:r>
              <a:t>Slack: </a:t>
            </a:r>
            <a:r>
              <a:rPr>
                <a:solidFill>
                  <a:srgbClr val="63D297"/>
                </a:solidFill>
              </a:rPr>
              <a:t>@yashar (Instructor), @nickcapurso (TA) </a:t>
            </a:r>
            <a:endParaRPr>
              <a:solidFill>
                <a:srgbClr val="63D297"/>
              </a:solidFill>
            </a:endParaRPr>
          </a:p>
          <a:p>
            <a:pPr marL="0" indent="0" defTabSz="832104">
              <a:spcBef>
                <a:spcPts val="1400"/>
              </a:spcBef>
              <a:buSzTx/>
              <a:buNone/>
              <a:defRPr sz="1274"/>
            </a:pPr>
            <a:r>
              <a:t>Step-by-step instructions:</a:t>
            </a:r>
          </a:p>
          <a:p>
            <a:pPr marL="416052" indent="-288925" defTabSz="832104">
              <a:spcBef>
                <a:spcPts val="1400"/>
              </a:spcBef>
              <a:buSzPts val="1200"/>
              <a:defRPr sz="1274"/>
            </a:pPr>
            <a:r>
              <a:t>Full text instructions for this workshop are available </a:t>
            </a:r>
            <a:r>
              <a:rPr u="sng">
                <a:solidFill>
                  <a:srgbClr val="4AFF88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on GitHub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523;p7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Want to continue learning Android?</a:t>
            </a:r>
          </a:p>
        </p:txBody>
      </p:sp>
      <p:sp>
        <p:nvSpPr>
          <p:cNvPr id="328" name="Google Shape;524;p7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/>
            <a:r>
              <a:t>Start learning modern Android using Google Codelabs</a:t>
            </a:r>
          </a:p>
          <a:p>
            <a:pPr lvl="1" marL="914400" indent="-381000">
              <a:buClr>
                <a:srgbClr val="A4C639"/>
              </a:buClr>
              <a:defRPr u="sng">
                <a:solidFill>
                  <a:srgbClr val="5CFFA8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Android Kotlin Fundamentals</a:t>
            </a:r>
            <a:endParaRPr sz="1800"/>
          </a:p>
          <a:p>
            <a:pPr marL="0" indent="914400">
              <a:spcBef>
                <a:spcPts val="1600"/>
              </a:spcBef>
              <a:buSzTx/>
              <a:buNone/>
            </a:pPr>
            <a:endParaRPr sz="1800"/>
          </a:p>
          <a:p>
            <a:pPr>
              <a:spcBef>
                <a:spcPts val="1600"/>
              </a:spcBef>
            </a:pPr>
            <a:r>
              <a:t>Check out this article in the C1 Tech Blog about helpful resources for learning Android</a:t>
            </a:r>
          </a:p>
          <a:p>
            <a:pPr lvl="1" marL="914400" indent="-381000">
              <a:buClr>
                <a:srgbClr val="A4C639"/>
              </a:buClr>
              <a:defRPr u="sng">
                <a:solidFill>
                  <a:srgbClr val="47FF9A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The Most Helpful Resources From My First Year in Android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529;p7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Other Resources</a:t>
            </a:r>
          </a:p>
        </p:txBody>
      </p:sp>
      <p:sp>
        <p:nvSpPr>
          <p:cNvPr id="331" name="Google Shape;530;p79"/>
          <p:cNvSpPr txBox="1"/>
          <p:nvPr>
            <p:ph type="body" idx="1"/>
          </p:nvPr>
        </p:nvSpPr>
        <p:spPr>
          <a:xfrm>
            <a:off x="311700" y="1152475"/>
            <a:ext cx="5738373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“I want to learn more about compose”</a:t>
            </a:r>
          </a:p>
          <a:p>
            <a:pPr>
              <a:spcBef>
                <a:spcPts val="1600"/>
              </a:spcBef>
              <a:buClr>
                <a:srgbClr val="A4C639"/>
              </a:buClr>
              <a:defRPr u="sng">
                <a:solidFill>
                  <a:srgbClr val="A4C639"/>
                </a:solidFill>
              </a:defRPr>
            </a:pPr>
            <a:r>
              <a:rPr>
                <a:solidFill>
                  <a:srgbClr val="44FF8C"/>
                </a:solidFill>
              </a:rPr>
              <a:t>https://developer.android.com/jetpack/compose</a:t>
            </a:r>
            <a:br/>
          </a:p>
          <a:p>
            <a:pPr>
              <a:buClr>
                <a:srgbClr val="A4C639"/>
              </a:buClr>
              <a:defRPr u="sng">
                <a:solidFill>
                  <a:srgbClr val="40FF75"/>
                </a:solidFill>
              </a:defRPr>
            </a:pPr>
            <a:r>
              <a:t>https://developer.android.com/courses/pathways/compose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536;p8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34" name="Google Shape;537;p80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 defTabSz="694944">
              <a:buSzTx/>
              <a:buNone/>
              <a:defRPr sz="1824"/>
            </a:pPr>
            <a:r>
              <a:t>“I want to learn more about networking”</a:t>
            </a:r>
          </a:p>
          <a:p>
            <a:pPr marL="347472" indent="-241300" defTabSz="694944">
              <a:spcBef>
                <a:spcPts val="1200"/>
              </a:spcBef>
              <a:buSzPts val="1000"/>
              <a:defRPr sz="1064"/>
            </a:pPr>
            <a:r>
              <a:t>Basics:</a:t>
            </a:r>
            <a:br/>
            <a:r>
              <a:rPr u="sng">
                <a:solidFill>
                  <a:srgbClr val="3FFF8A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https://developer.android.com/training/basics/network-ops/connecting</a:t>
            </a:r>
            <a:br/>
          </a:p>
          <a:p>
            <a:pPr marL="347472" indent="-241300" defTabSz="694944">
              <a:buSzPts val="1000"/>
              <a:defRPr sz="1064"/>
            </a:pPr>
            <a:r>
              <a:t>Popular libraries for making network calls:</a:t>
            </a:r>
            <a:br/>
            <a:r>
              <a:rPr u="sng">
                <a:solidFill>
                  <a:srgbClr val="42FF8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http://square.github.io/okhttp/</a:t>
            </a:r>
            <a:br>
              <a:rPr>
                <a:solidFill>
                  <a:srgbClr val="43FF87"/>
                </a:solidFill>
              </a:rPr>
            </a:br>
            <a:r>
              <a:rPr u="sng">
                <a:solidFill>
                  <a:srgbClr val="42FF87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https://square.github.io/retrofit/</a:t>
            </a:r>
            <a:r>
              <a:rPr>
                <a:solidFill>
                  <a:srgbClr val="43FF87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</a:p>
          <a:p>
            <a:pPr marL="347472" indent="-241300" defTabSz="694944">
              <a:buSzPts val="1000"/>
              <a:defRPr sz="1064"/>
            </a:pPr>
            <a:r>
              <a:t>Threading:</a:t>
            </a:r>
            <a:br/>
            <a:r>
              <a:rPr u="sng">
                <a:solidFill>
                  <a:srgbClr val="3CFF93"/>
                </a:solidFill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https://developer.android.com/guide/components/processes-and-threads</a:t>
            </a:r>
            <a:br/>
          </a:p>
          <a:p>
            <a:pPr marL="347472" indent="-241300" defTabSz="694944">
              <a:buSzPts val="1000"/>
              <a:defRPr sz="1064"/>
            </a:pPr>
            <a:r>
              <a:t>JSON parsing:</a:t>
            </a:r>
            <a:br/>
            <a:r>
              <a:rPr u="sng">
                <a:solidFill>
                  <a:srgbClr val="3DFF8D"/>
                </a:solidFill>
                <a:uFill>
                  <a:solidFill>
                    <a:schemeClr val="accent5"/>
                  </a:solidFill>
                </a:uFill>
                <a:hlinkClick r:id="rId6" invalidUrl="" action="" tgtFrame="" tooltip="" history="1" highlightClick="0" endSnd="0"/>
              </a:rPr>
              <a:t>https://www.tutorialspoint.com/android/android_json_parser.htm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542;p8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37" name="Google Shape;543;p81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“I want to interface with an API”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Capital One’s Hackathon API (Nessie)</a:t>
            </a:r>
            <a:br/>
            <a:r>
              <a:rPr u="sng">
                <a:solidFill>
                  <a:srgbClr val="4CFF9C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http://api.reimaginebanking.com/</a:t>
            </a:r>
            <a:br/>
          </a:p>
          <a:p>
            <a:pPr indent="-317500">
              <a:buSzPts val="1400"/>
              <a:defRPr sz="1400"/>
            </a:pPr>
            <a:r>
              <a:t>“Host Your Own” Fake API:</a:t>
            </a:r>
            <a:br/>
            <a:r>
              <a:rPr u="sng">
                <a:solidFill>
                  <a:srgbClr val="4CFFA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https://www.mocky.io/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548;p8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40" name="Google Shape;549;p82"/>
          <p:cNvSpPr txBox="1"/>
          <p:nvPr>
            <p:ph type="body" idx="1"/>
          </p:nvPr>
        </p:nvSpPr>
        <p:spPr>
          <a:xfrm>
            <a:off x="311700" y="1152475"/>
            <a:ext cx="8141400" cy="3416400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buSzTx/>
              <a:buNone/>
              <a:defRPr sz="2040"/>
            </a:pPr>
            <a:r>
              <a:t>“I want to use some hardware features”</a:t>
            </a:r>
          </a:p>
          <a:p>
            <a:pPr marL="388620" indent="-269875" defTabSz="777240">
              <a:spcBef>
                <a:spcPts val="1300"/>
              </a:spcBef>
              <a:buSzPts val="1100"/>
              <a:defRPr sz="1190"/>
            </a:pPr>
            <a:r>
              <a:t>Camera:</a:t>
            </a:r>
            <a:br/>
            <a:r>
              <a:rPr u="sng">
                <a:solidFill>
                  <a:srgbClr val="3AFF87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https://developer.android.com/guide/topics/media/camera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Sensors:</a:t>
            </a:r>
            <a:br/>
            <a:r>
              <a:rPr u="sng">
                <a:solidFill>
                  <a:srgbClr val="38FF8B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https://developer.android.com/guide/topics/sensors/sensors_overview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Bluetooth:</a:t>
            </a:r>
            <a:br/>
            <a:r>
              <a:rPr u="sng">
                <a:solidFill>
                  <a:srgbClr val="36FF8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https://developer.android.com/guide/topics/connectivity/bluetooth</a:t>
            </a:r>
            <a:br/>
          </a:p>
          <a:p>
            <a:pPr marL="388620" indent="-269875" defTabSz="777240">
              <a:buSzPts val="1100"/>
              <a:defRPr sz="1190"/>
            </a:pPr>
            <a:r>
              <a:t>NFC:</a:t>
            </a:r>
            <a:br/>
            <a:r>
              <a:rPr u="sng">
                <a:solidFill>
                  <a:srgbClr val="40FF89"/>
                </a:solidFill>
                <a:uFill>
                  <a:solidFill>
                    <a:schemeClr val="accent5"/>
                  </a:solidFill>
                </a:uFill>
                <a:hlinkClick r:id="rId5" invalidUrl="" action="" tgtFrame="" tooltip="" history="1" highlightClick="0" endSnd="0"/>
              </a:rPr>
              <a:t>https://developer.android.com/guide/topics/connectivity/nfc/</a:t>
            </a:r>
            <a:br/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554;p8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384047">
              <a:defRPr sz="1175"/>
            </a:lvl1pPr>
          </a:lstStyle>
          <a:p>
            <a:pPr/>
            <a:r>
              <a:t>Other Resources</a:t>
            </a:r>
          </a:p>
        </p:txBody>
      </p:sp>
      <p:sp>
        <p:nvSpPr>
          <p:cNvPr id="343" name="Google Shape;555;p8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“I want a backend for user credentials and data”</a:t>
            </a:r>
          </a:p>
          <a:p>
            <a:pPr indent="-317500">
              <a:spcBef>
                <a:spcPts val="1600"/>
              </a:spcBef>
              <a:buSzPts val="1400"/>
              <a:defRPr sz="1400"/>
            </a:pPr>
            <a:r>
              <a:t>Firebase Authentication (free):</a:t>
            </a:r>
            <a:br/>
            <a:r>
              <a:rPr u="sng">
                <a:solidFill>
                  <a:srgbClr val="3EFF8E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https://firebase.google.com/docs/auth/</a:t>
            </a:r>
            <a:r>
              <a:rPr>
                <a:solidFill>
                  <a:srgbClr val="3EFF8E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</a:p>
          <a:p>
            <a:pPr indent="-317500">
              <a:buSzPts val="1400"/>
              <a:defRPr sz="1400"/>
            </a:pPr>
            <a:r>
              <a:t>Firebase Realtime DB (also free):</a:t>
            </a:r>
            <a:br/>
            <a:r>
              <a:rPr u="sng">
                <a:solidFill>
                  <a:srgbClr val="54FF97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https://firebase.google.com/docs/database/</a:t>
            </a:r>
            <a:r>
              <a:rPr>
                <a:solidFill>
                  <a:srgbClr val="54FF97"/>
                </a:solidFill>
              </a:rPr>
              <a:t> </a:t>
            </a:r>
            <a:br>
              <a:rPr>
                <a:solidFill>
                  <a:srgbClr val="A4C639"/>
                </a:solidFill>
              </a:rPr>
            </a:br>
            <a:br>
              <a:rPr>
                <a:solidFill>
                  <a:srgbClr val="A4C639"/>
                </a:solidFill>
              </a:rPr>
            </a:br>
            <a:br>
              <a:rPr>
                <a:solidFill>
                  <a:srgbClr val="A4C639"/>
                </a:solidFill>
              </a:rPr>
            </a:b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560;p8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Thanks for attending!</a:t>
            </a:r>
          </a:p>
        </p:txBody>
      </p:sp>
      <p:sp>
        <p:nvSpPr>
          <p:cNvPr id="346" name="Google Shape;561;p8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Find us on Slack and LinkedIn:</a:t>
            </a:r>
          </a:p>
          <a:p>
            <a:pPr>
              <a:spcBef>
                <a:spcPts val="1600"/>
              </a:spcBef>
            </a:pPr>
            <a:r>
              <a:t>Slack: @yashar</a:t>
            </a:r>
          </a:p>
          <a:p>
            <a:pPr lvl="1" marL="914400" indent="-342900">
              <a:buClr>
                <a:srgbClr val="A4C639"/>
              </a:buClr>
              <a:buSzPts val="1800"/>
              <a:defRPr sz="1800" u="sng">
                <a:solidFill>
                  <a:srgbClr val="4DFF9F"/>
                </a:solidFill>
              </a:defRPr>
            </a:pPr>
            <a:r>
              <a:t>https://www.linkedin.com/in/yaxarat/</a:t>
            </a:r>
            <a:endParaRPr>
              <a:solidFill>
                <a:srgbClr val="A4C639"/>
              </a:solidFill>
            </a:endParaRPr>
          </a:p>
          <a:p>
            <a:pPr/>
            <a:r>
              <a:t>Slack: @nickcapurso</a:t>
            </a:r>
          </a:p>
          <a:p>
            <a:pPr lvl="1" marL="914400" indent="-342900">
              <a:buClr>
                <a:srgbClr val="A4C639"/>
              </a:buClr>
              <a:buSzPts val="1800"/>
              <a:defRPr sz="1800" u="sng">
                <a:solidFill>
                  <a:srgbClr val="46FFA6"/>
                </a:solidFill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https://www.linkedin.com/in/nickcapurso</a:t>
            </a:r>
            <a:r>
              <a:rPr u="none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08;p18"/>
          <p:cNvSpPr txBox="1"/>
          <p:nvPr>
            <p:ph type="title"/>
          </p:nvPr>
        </p:nvSpPr>
        <p:spPr>
          <a:xfrm>
            <a:off x="4368682" y="2669100"/>
            <a:ext cx="2426547" cy="104004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Workshop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6052" y="1535923"/>
            <a:ext cx="2301837" cy="20716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13;p1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What’re we building?</a:t>
            </a:r>
          </a:p>
        </p:txBody>
      </p:sp>
      <p:sp>
        <p:nvSpPr>
          <p:cNvPr id="151" name="Google Shape;114;p19"/>
          <p:cNvSpPr txBox="1"/>
          <p:nvPr>
            <p:ph type="body" sz="half" idx="1"/>
          </p:nvPr>
        </p:nvSpPr>
        <p:spPr>
          <a:xfrm>
            <a:off x="311699" y="1152475"/>
            <a:ext cx="4123501" cy="3416400"/>
          </a:xfrm>
          <a:prstGeom prst="rect">
            <a:avLst/>
          </a:prstGeom>
        </p:spPr>
        <p:txBody>
          <a:bodyPr/>
          <a:lstStyle/>
          <a:p>
            <a:pPr/>
            <a:r>
              <a:t>A simple app that allows the user to login &amp; view a list of recent transactions.</a:t>
            </a:r>
          </a:p>
        </p:txBody>
      </p:sp>
      <p:pic>
        <p:nvPicPr>
          <p:cNvPr id="152" name="Google Shape;115;p19" descr="Google Shape;115;p19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Google Shape;116;p19" descr="Google Shape;116;p19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21;p2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What’re we building?</a:t>
            </a:r>
          </a:p>
        </p:txBody>
      </p:sp>
      <p:sp>
        <p:nvSpPr>
          <p:cNvPr id="156" name="Google Shape;122;p20"/>
          <p:cNvSpPr txBox="1"/>
          <p:nvPr>
            <p:ph type="body" sz="quarter" idx="1"/>
          </p:nvPr>
        </p:nvSpPr>
        <p:spPr>
          <a:xfrm>
            <a:off x="311699" y="1152475"/>
            <a:ext cx="3397660" cy="1363352"/>
          </a:xfrm>
          <a:prstGeom prst="rect">
            <a:avLst/>
          </a:prstGeom>
        </p:spPr>
        <p:txBody>
          <a:bodyPr/>
          <a:lstStyle/>
          <a:p>
            <a:pPr marL="420623" indent="-350520" defTabSz="841247">
              <a:buSzPts val="2200"/>
              <a:defRPr sz="2208"/>
            </a:pPr>
            <a:r>
              <a:t>Topics</a:t>
            </a:r>
          </a:p>
          <a:p>
            <a:pPr lvl="1" marL="841247" indent="-315468" defTabSz="841247">
              <a:buSzPts val="1600"/>
              <a:defRPr sz="1656"/>
            </a:pPr>
            <a:r>
              <a:t>UI Design</a:t>
            </a:r>
          </a:p>
          <a:p>
            <a:pPr lvl="1" marL="841247" indent="-315468" defTabSz="841247">
              <a:buSzPts val="1600"/>
              <a:defRPr sz="1656"/>
            </a:pPr>
            <a:r>
              <a:t>Launching new screens</a:t>
            </a:r>
          </a:p>
          <a:p>
            <a:pPr lvl="1" marL="841247" indent="-315468" defTabSz="841247">
              <a:buSzPts val="1600"/>
              <a:defRPr sz="1656"/>
            </a:pPr>
            <a:r>
              <a:t>Networking (mocked)</a:t>
            </a:r>
          </a:p>
        </p:txBody>
      </p:sp>
      <p:pic>
        <p:nvPicPr>
          <p:cNvPr id="157" name="Google Shape;123;p20" descr="Google Shape;123;p20"/>
          <p:cNvPicPr>
            <a:picLocks noChangeAspect="1"/>
          </p:cNvPicPr>
          <p:nvPr/>
        </p:nvPicPr>
        <p:blipFill>
          <a:blip r:embed="rId2">
            <a:extLst/>
          </a:blip>
          <a:srcRect l="0" t="2633" r="0" b="2641"/>
          <a:stretch>
            <a:fillRect/>
          </a:stretch>
        </p:blipFill>
        <p:spPr>
          <a:xfrm>
            <a:off x="4907174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Google Shape;124;p20" descr="Google Shape;124;p20"/>
          <p:cNvPicPr>
            <a:picLocks noChangeAspect="1"/>
          </p:cNvPicPr>
          <p:nvPr/>
        </p:nvPicPr>
        <p:blipFill>
          <a:blip r:embed="rId3">
            <a:extLst/>
          </a:blip>
          <a:srcRect l="0" t="2633" r="0" b="2641"/>
          <a:stretch>
            <a:fillRect/>
          </a:stretch>
        </p:blipFill>
        <p:spPr>
          <a:xfrm>
            <a:off x="6921813" y="950188"/>
            <a:ext cx="1910489" cy="3820975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Google Shape;122;p20"/>
          <p:cNvSpPr txBox="1"/>
          <p:nvPr/>
        </p:nvSpPr>
        <p:spPr>
          <a:xfrm>
            <a:off x="311699" y="2650576"/>
            <a:ext cx="3397660" cy="1363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 marL="420623" indent="-350520" defTabSz="841247">
              <a:lnSpc>
                <a:spcPct val="115000"/>
              </a:lnSpc>
              <a:buClr>
                <a:srgbClr val="FFFFFF"/>
              </a:buClr>
              <a:buSzPts val="2200"/>
              <a:buFont typeface="Proxima Nova"/>
              <a:buChar char="●"/>
              <a:defRPr sz="2208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Extra</a:t>
            </a:r>
          </a:p>
          <a:p>
            <a:pPr lvl="1" marL="841247" indent="-315468" defTabSz="841247">
              <a:lnSpc>
                <a:spcPct val="115000"/>
              </a:lnSpc>
              <a:buClr>
                <a:srgbClr val="FFFFFF"/>
              </a:buClr>
              <a:buSzPts val="1600"/>
              <a:buFont typeface="Proxima Nova"/>
              <a:buChar char="○"/>
              <a:defRPr sz="1656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Data Persistence</a:t>
            </a:r>
          </a:p>
          <a:p>
            <a:pPr lvl="1" marL="841247" indent="-315468" defTabSz="841247">
              <a:lnSpc>
                <a:spcPct val="115000"/>
              </a:lnSpc>
              <a:buClr>
                <a:srgbClr val="FFFFFF"/>
              </a:buClr>
              <a:buSzPts val="1600"/>
              <a:buFont typeface="Proxima Nova"/>
              <a:buChar char="○"/>
              <a:defRPr sz="1656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Processing events on list items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29;p2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41247">
              <a:defRPr sz="2576"/>
            </a:lvl1pPr>
          </a:lstStyle>
          <a:p>
            <a:pPr/>
            <a:r>
              <a:t>Android Studio</a:t>
            </a:r>
          </a:p>
        </p:txBody>
      </p:sp>
      <p:sp>
        <p:nvSpPr>
          <p:cNvPr id="162" name="Google Shape;130;p2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pPr/>
            <a:r>
              <a:t>Some Android Studio configurations to make the workshop go more smoothly…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2B2B2B"/>
      </a:lt1>
      <a:dk2>
        <a:srgbClr val="A7A7A7"/>
      </a:dk2>
      <a:lt2>
        <a:srgbClr val="535353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0000FF"/>
      </a:hlink>
      <a:folHlink>
        <a:srgbClr val="FF00FF"/>
      </a:folHlink>
    </a:clrScheme>
    <a:fontScheme name="Spearmin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pearm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0000FF"/>
      </a:hlink>
      <a:folHlink>
        <a:srgbClr val="FF00FF"/>
      </a:folHlink>
    </a:clrScheme>
    <a:fontScheme name="Spearmin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pearm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02729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